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8" r:id="rId11"/>
    <p:sldId id="269" r:id="rId12"/>
    <p:sldId id="270" r:id="rId13"/>
    <p:sldId id="271" r:id="rId14"/>
    <p:sldId id="273" r:id="rId15"/>
    <p:sldId id="274" r:id="rId16"/>
    <p:sldId id="26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747299-8781-4ECB-B1A7-38688D056306}">
          <p14:sldIdLst>
            <p14:sldId id="256"/>
            <p14:sldId id="266"/>
          </p14:sldIdLst>
        </p14:section>
        <p14:section name="Untitled Section" id="{906A7109-EF89-423D-BB1C-C357BDC2394A}">
          <p14:sldIdLst>
            <p14:sldId id="257"/>
            <p14:sldId id="258"/>
            <p14:sldId id="259"/>
            <p14:sldId id="260"/>
            <p14:sldId id="261"/>
            <p14:sldId id="265"/>
            <p14:sldId id="262"/>
            <p14:sldId id="268"/>
            <p14:sldId id="269"/>
            <p14:sldId id="270"/>
            <p14:sldId id="271"/>
            <p14:sldId id="273"/>
            <p14:sldId id="274"/>
            <p14:sldId id="263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A6448-FB9A-49A3-9F09-606B16D10E99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942D29-D5DF-4C94-9489-2DBADF487696}">
      <dgm:prSet/>
      <dgm:spPr/>
      <dgm:t>
        <a:bodyPr/>
        <a:lstStyle/>
        <a:p>
          <a:r>
            <a:rPr lang="en-US" dirty="0"/>
            <a:t>Does the investor stand to earn more Airbnb revenue in the United states or Europe?</a:t>
          </a:r>
        </a:p>
      </dgm:t>
    </dgm:pt>
    <dgm:pt modelId="{36F6070E-AC09-4262-8E79-8AF99295F633}" type="parTrans" cxnId="{CD444345-B6A3-4FEA-AB34-0839C9981EA4}">
      <dgm:prSet/>
      <dgm:spPr/>
      <dgm:t>
        <a:bodyPr/>
        <a:lstStyle/>
        <a:p>
          <a:endParaRPr lang="en-US"/>
        </a:p>
      </dgm:t>
    </dgm:pt>
    <dgm:pt modelId="{7A1D5570-4389-40E9-BA85-1DADB1EC08E1}" type="sibTrans" cxnId="{CD444345-B6A3-4FEA-AB34-0839C9981EA4}">
      <dgm:prSet/>
      <dgm:spPr/>
      <dgm:t>
        <a:bodyPr/>
        <a:lstStyle/>
        <a:p>
          <a:endParaRPr lang="en-US"/>
        </a:p>
      </dgm:t>
    </dgm:pt>
    <dgm:pt modelId="{89CC768A-9C1B-4BDA-8DC4-E2DD987CC297}">
      <dgm:prSet/>
      <dgm:spPr/>
      <dgm:t>
        <a:bodyPr/>
        <a:lstStyle/>
        <a:p>
          <a:r>
            <a:rPr lang="en-US" dirty="0"/>
            <a:t>Once a region is chosen, which features increase revenue the most? </a:t>
          </a:r>
        </a:p>
      </dgm:t>
    </dgm:pt>
    <dgm:pt modelId="{7C8431E9-F2AF-4045-9C06-03E7224C3EBE}" type="parTrans" cxnId="{9AFF2632-D64E-47F3-9CDA-341C046556A0}">
      <dgm:prSet/>
      <dgm:spPr/>
      <dgm:t>
        <a:bodyPr/>
        <a:lstStyle/>
        <a:p>
          <a:endParaRPr lang="en-US"/>
        </a:p>
      </dgm:t>
    </dgm:pt>
    <dgm:pt modelId="{46FAD3D3-E0D6-46EB-802D-B91036B596E8}" type="sibTrans" cxnId="{9AFF2632-D64E-47F3-9CDA-341C046556A0}">
      <dgm:prSet/>
      <dgm:spPr/>
      <dgm:t>
        <a:bodyPr/>
        <a:lstStyle/>
        <a:p>
          <a:endParaRPr lang="en-US"/>
        </a:p>
      </dgm:t>
    </dgm:pt>
    <dgm:pt modelId="{B38725C5-4461-49B4-9141-584C977FDEAA}" type="pres">
      <dgm:prSet presAssocID="{E83A6448-FB9A-49A3-9F09-606B16D10E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14E84FA-7A51-4C38-9A0E-E4ECB7249944}" type="pres">
      <dgm:prSet presAssocID="{37942D29-D5DF-4C94-9489-2DBADF487696}" presName="hierRoot1" presStyleCnt="0"/>
      <dgm:spPr/>
    </dgm:pt>
    <dgm:pt modelId="{FDCE5069-FD69-4EB0-801B-8BE10B21249E}" type="pres">
      <dgm:prSet presAssocID="{37942D29-D5DF-4C94-9489-2DBADF487696}" presName="composite" presStyleCnt="0"/>
      <dgm:spPr/>
    </dgm:pt>
    <dgm:pt modelId="{8E655473-B762-41D2-B9AF-3E5BF3509514}" type="pres">
      <dgm:prSet presAssocID="{37942D29-D5DF-4C94-9489-2DBADF487696}" presName="background" presStyleLbl="node0" presStyleIdx="0" presStyleCnt="2"/>
      <dgm:spPr/>
    </dgm:pt>
    <dgm:pt modelId="{9DFAEB07-0C4B-4470-B6F7-94708D22826C}" type="pres">
      <dgm:prSet presAssocID="{37942D29-D5DF-4C94-9489-2DBADF487696}" presName="text" presStyleLbl="fgAcc0" presStyleIdx="0" presStyleCnt="2" custLinFactNeighborX="671" custLinFactNeighborY="-1295">
        <dgm:presLayoutVars>
          <dgm:chPref val="3"/>
        </dgm:presLayoutVars>
      </dgm:prSet>
      <dgm:spPr/>
    </dgm:pt>
    <dgm:pt modelId="{3B339735-7E22-44D1-BF67-9890C065361D}" type="pres">
      <dgm:prSet presAssocID="{37942D29-D5DF-4C94-9489-2DBADF487696}" presName="hierChild2" presStyleCnt="0"/>
      <dgm:spPr/>
    </dgm:pt>
    <dgm:pt modelId="{680F04CA-8D5B-43E7-8A17-8E113A7D5F60}" type="pres">
      <dgm:prSet presAssocID="{89CC768A-9C1B-4BDA-8DC4-E2DD987CC297}" presName="hierRoot1" presStyleCnt="0"/>
      <dgm:spPr/>
    </dgm:pt>
    <dgm:pt modelId="{7D1292AE-4CCD-4CB4-A1C0-1643C5E10F2A}" type="pres">
      <dgm:prSet presAssocID="{89CC768A-9C1B-4BDA-8DC4-E2DD987CC297}" presName="composite" presStyleCnt="0"/>
      <dgm:spPr/>
    </dgm:pt>
    <dgm:pt modelId="{ECD3D7FC-DF52-4DA9-A543-CA2E0B657EEC}" type="pres">
      <dgm:prSet presAssocID="{89CC768A-9C1B-4BDA-8DC4-E2DD987CC297}" presName="background" presStyleLbl="node0" presStyleIdx="1" presStyleCnt="2"/>
      <dgm:spPr/>
    </dgm:pt>
    <dgm:pt modelId="{EB756EFB-17DF-4128-AAE0-35A56B120496}" type="pres">
      <dgm:prSet presAssocID="{89CC768A-9C1B-4BDA-8DC4-E2DD987CC297}" presName="text" presStyleLbl="fgAcc0" presStyleIdx="1" presStyleCnt="2" custScaleX="103564" custScaleY="98325" custLinFactNeighborX="8547" custLinFactNeighborY="44969">
        <dgm:presLayoutVars>
          <dgm:chPref val="3"/>
        </dgm:presLayoutVars>
      </dgm:prSet>
      <dgm:spPr/>
    </dgm:pt>
    <dgm:pt modelId="{CAB6F5EC-50E5-4156-9A6A-C11AF0D46BEB}" type="pres">
      <dgm:prSet presAssocID="{89CC768A-9C1B-4BDA-8DC4-E2DD987CC297}" presName="hierChild2" presStyleCnt="0"/>
      <dgm:spPr/>
    </dgm:pt>
  </dgm:ptLst>
  <dgm:cxnLst>
    <dgm:cxn modelId="{ED059309-981D-409F-806B-E71C1DA91A98}" type="presOf" srcId="{37942D29-D5DF-4C94-9489-2DBADF487696}" destId="{9DFAEB07-0C4B-4470-B6F7-94708D22826C}" srcOrd="0" destOrd="0" presId="urn:microsoft.com/office/officeart/2005/8/layout/hierarchy1"/>
    <dgm:cxn modelId="{9AFF2632-D64E-47F3-9CDA-341C046556A0}" srcId="{E83A6448-FB9A-49A3-9F09-606B16D10E99}" destId="{89CC768A-9C1B-4BDA-8DC4-E2DD987CC297}" srcOrd="1" destOrd="0" parTransId="{7C8431E9-F2AF-4045-9C06-03E7224C3EBE}" sibTransId="{46FAD3D3-E0D6-46EB-802D-B91036B596E8}"/>
    <dgm:cxn modelId="{CD444345-B6A3-4FEA-AB34-0839C9981EA4}" srcId="{E83A6448-FB9A-49A3-9F09-606B16D10E99}" destId="{37942D29-D5DF-4C94-9489-2DBADF487696}" srcOrd="0" destOrd="0" parTransId="{36F6070E-AC09-4262-8E79-8AF99295F633}" sibTransId="{7A1D5570-4389-40E9-BA85-1DADB1EC08E1}"/>
    <dgm:cxn modelId="{E63221F2-3416-4A95-A417-A743732ACCA7}" type="presOf" srcId="{E83A6448-FB9A-49A3-9F09-606B16D10E99}" destId="{B38725C5-4461-49B4-9141-584C977FDEAA}" srcOrd="0" destOrd="0" presId="urn:microsoft.com/office/officeart/2005/8/layout/hierarchy1"/>
    <dgm:cxn modelId="{56BA12F6-4DF7-4517-A65D-CF7405CF2F36}" type="presOf" srcId="{89CC768A-9C1B-4BDA-8DC4-E2DD987CC297}" destId="{EB756EFB-17DF-4128-AAE0-35A56B120496}" srcOrd="0" destOrd="0" presId="urn:microsoft.com/office/officeart/2005/8/layout/hierarchy1"/>
    <dgm:cxn modelId="{CD3785CD-B6BC-4147-9E9E-9CF704059521}" type="presParOf" srcId="{B38725C5-4461-49B4-9141-584C977FDEAA}" destId="{014E84FA-7A51-4C38-9A0E-E4ECB7249944}" srcOrd="0" destOrd="0" presId="urn:microsoft.com/office/officeart/2005/8/layout/hierarchy1"/>
    <dgm:cxn modelId="{640DF0A3-1243-4D29-A6C2-E42F5AD0C7D7}" type="presParOf" srcId="{014E84FA-7A51-4C38-9A0E-E4ECB7249944}" destId="{FDCE5069-FD69-4EB0-801B-8BE10B21249E}" srcOrd="0" destOrd="0" presId="urn:microsoft.com/office/officeart/2005/8/layout/hierarchy1"/>
    <dgm:cxn modelId="{CEED9257-62E2-40E3-B1E0-5C0932077047}" type="presParOf" srcId="{FDCE5069-FD69-4EB0-801B-8BE10B21249E}" destId="{8E655473-B762-41D2-B9AF-3E5BF3509514}" srcOrd="0" destOrd="0" presId="urn:microsoft.com/office/officeart/2005/8/layout/hierarchy1"/>
    <dgm:cxn modelId="{EA120C96-08D6-4422-9131-0AE937B8CA93}" type="presParOf" srcId="{FDCE5069-FD69-4EB0-801B-8BE10B21249E}" destId="{9DFAEB07-0C4B-4470-B6F7-94708D22826C}" srcOrd="1" destOrd="0" presId="urn:microsoft.com/office/officeart/2005/8/layout/hierarchy1"/>
    <dgm:cxn modelId="{F520239F-FFBE-4964-AC23-68AEC969CA26}" type="presParOf" srcId="{014E84FA-7A51-4C38-9A0E-E4ECB7249944}" destId="{3B339735-7E22-44D1-BF67-9890C065361D}" srcOrd="1" destOrd="0" presId="urn:microsoft.com/office/officeart/2005/8/layout/hierarchy1"/>
    <dgm:cxn modelId="{F507C0A5-AD7D-45A7-A4F7-B843D9CF2249}" type="presParOf" srcId="{B38725C5-4461-49B4-9141-584C977FDEAA}" destId="{680F04CA-8D5B-43E7-8A17-8E113A7D5F60}" srcOrd="1" destOrd="0" presId="urn:microsoft.com/office/officeart/2005/8/layout/hierarchy1"/>
    <dgm:cxn modelId="{206ED618-E0BC-4E06-87B6-D74494EB80BE}" type="presParOf" srcId="{680F04CA-8D5B-43E7-8A17-8E113A7D5F60}" destId="{7D1292AE-4CCD-4CB4-A1C0-1643C5E10F2A}" srcOrd="0" destOrd="0" presId="urn:microsoft.com/office/officeart/2005/8/layout/hierarchy1"/>
    <dgm:cxn modelId="{3BF4654F-9EBF-4E2B-A1DD-BD3EE7643E92}" type="presParOf" srcId="{7D1292AE-4CCD-4CB4-A1C0-1643C5E10F2A}" destId="{ECD3D7FC-DF52-4DA9-A543-CA2E0B657EEC}" srcOrd="0" destOrd="0" presId="urn:microsoft.com/office/officeart/2005/8/layout/hierarchy1"/>
    <dgm:cxn modelId="{3011F453-482B-4786-9BD2-5A9BD58D4ADD}" type="presParOf" srcId="{7D1292AE-4CCD-4CB4-A1C0-1643C5E10F2A}" destId="{EB756EFB-17DF-4128-AAE0-35A56B120496}" srcOrd="1" destOrd="0" presId="urn:microsoft.com/office/officeart/2005/8/layout/hierarchy1"/>
    <dgm:cxn modelId="{DB3D0715-89FC-4BC8-B050-4B087CAACB37}" type="presParOf" srcId="{680F04CA-8D5B-43E7-8A17-8E113A7D5F60}" destId="{CAB6F5EC-50E5-4156-9A6A-C11AF0D46B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23D5C-CEA7-45E7-B5C3-CD1114661A1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2C5A15-CB68-4478-9EDD-34AEB33B50A5}">
      <dgm:prSet/>
      <dgm:spPr/>
      <dgm:t>
        <a:bodyPr/>
        <a:lstStyle/>
        <a:p>
          <a:r>
            <a:rPr lang="en-US"/>
            <a:t>Gather current Airbnb data from nine cities across the United States and 9 cities in Europe</a:t>
          </a:r>
        </a:p>
      </dgm:t>
    </dgm:pt>
    <dgm:pt modelId="{2D8B428E-4C18-459E-95B9-D9EECFF41640}" type="parTrans" cxnId="{756C39DB-EF1A-4D3E-A9BD-4B5675D9B101}">
      <dgm:prSet/>
      <dgm:spPr/>
      <dgm:t>
        <a:bodyPr/>
        <a:lstStyle/>
        <a:p>
          <a:endParaRPr lang="en-US"/>
        </a:p>
      </dgm:t>
    </dgm:pt>
    <dgm:pt modelId="{22F7B335-D43F-490B-BB3F-4B56C9E7491D}" type="sibTrans" cxnId="{756C39DB-EF1A-4D3E-A9BD-4B5675D9B101}">
      <dgm:prSet/>
      <dgm:spPr/>
      <dgm:t>
        <a:bodyPr/>
        <a:lstStyle/>
        <a:p>
          <a:endParaRPr lang="en-US"/>
        </a:p>
      </dgm:t>
    </dgm:pt>
    <dgm:pt modelId="{F4A0056A-26E0-4A6C-977C-43184EF7FF8A}">
      <dgm:prSet/>
      <dgm:spPr/>
      <dgm:t>
        <a:bodyPr/>
        <a:lstStyle/>
        <a:p>
          <a:r>
            <a:rPr lang="en-US" dirty="0"/>
            <a:t>Clean and prepare the data for investigation</a:t>
          </a:r>
        </a:p>
      </dgm:t>
    </dgm:pt>
    <dgm:pt modelId="{F43D13CA-5BF8-427C-8818-C3F4F7FBD29E}" type="parTrans" cxnId="{17335CD9-D21E-40F4-8F58-1B1B09D64F12}">
      <dgm:prSet/>
      <dgm:spPr/>
      <dgm:t>
        <a:bodyPr/>
        <a:lstStyle/>
        <a:p>
          <a:endParaRPr lang="en-US"/>
        </a:p>
      </dgm:t>
    </dgm:pt>
    <dgm:pt modelId="{A66519C8-6EB2-4A81-AD46-53F084D3D4F9}" type="sibTrans" cxnId="{17335CD9-D21E-40F4-8F58-1B1B09D64F12}">
      <dgm:prSet/>
      <dgm:spPr/>
      <dgm:t>
        <a:bodyPr/>
        <a:lstStyle/>
        <a:p>
          <a:endParaRPr lang="en-US"/>
        </a:p>
      </dgm:t>
    </dgm:pt>
    <dgm:pt modelId="{29132409-46F3-4D95-822B-614881EFDACA}">
      <dgm:prSet/>
      <dgm:spPr/>
      <dgm:t>
        <a:bodyPr/>
        <a:lstStyle/>
        <a:p>
          <a:r>
            <a:rPr lang="en-US"/>
            <a:t>Create charts and other visuals to understand the patterns</a:t>
          </a:r>
        </a:p>
      </dgm:t>
    </dgm:pt>
    <dgm:pt modelId="{67452CBD-AA3F-45A3-9296-70542B7AB0F2}" type="parTrans" cxnId="{030EA46C-625D-4AE5-B4F8-63EEA837E80E}">
      <dgm:prSet/>
      <dgm:spPr/>
      <dgm:t>
        <a:bodyPr/>
        <a:lstStyle/>
        <a:p>
          <a:endParaRPr lang="en-US"/>
        </a:p>
      </dgm:t>
    </dgm:pt>
    <dgm:pt modelId="{19712D39-60BC-47C4-9C35-788B7A881995}" type="sibTrans" cxnId="{030EA46C-625D-4AE5-B4F8-63EEA837E80E}">
      <dgm:prSet/>
      <dgm:spPr/>
      <dgm:t>
        <a:bodyPr/>
        <a:lstStyle/>
        <a:p>
          <a:endParaRPr lang="en-US"/>
        </a:p>
      </dgm:t>
    </dgm:pt>
    <dgm:pt modelId="{CD72B9D5-73F2-4FD8-B539-97B2B4DF4421}">
      <dgm:prSet/>
      <dgm:spPr/>
      <dgm:t>
        <a:bodyPr/>
        <a:lstStyle/>
        <a:p>
          <a:r>
            <a:rPr lang="en-US"/>
            <a:t>Draw conclusions on revenue and key features</a:t>
          </a:r>
        </a:p>
      </dgm:t>
    </dgm:pt>
    <dgm:pt modelId="{63B2C73E-A1A9-4B25-A8D0-CCABCB3CA169}" type="parTrans" cxnId="{4C9BF029-09A1-4676-94EC-D43FD6300BBB}">
      <dgm:prSet/>
      <dgm:spPr/>
      <dgm:t>
        <a:bodyPr/>
        <a:lstStyle/>
        <a:p>
          <a:endParaRPr lang="en-US"/>
        </a:p>
      </dgm:t>
    </dgm:pt>
    <dgm:pt modelId="{EB2D578C-33DF-436F-8533-C4F085D1307E}" type="sibTrans" cxnId="{4C9BF029-09A1-4676-94EC-D43FD6300BBB}">
      <dgm:prSet/>
      <dgm:spPr/>
      <dgm:t>
        <a:bodyPr/>
        <a:lstStyle/>
        <a:p>
          <a:endParaRPr lang="en-US"/>
        </a:p>
      </dgm:t>
    </dgm:pt>
    <dgm:pt modelId="{56526D16-06D3-47EA-B0C1-2049C44021A0}">
      <dgm:prSet/>
      <dgm:spPr/>
      <dgm:t>
        <a:bodyPr/>
        <a:lstStyle/>
        <a:p>
          <a:r>
            <a:rPr lang="en-US" dirty="0"/>
            <a:t>Scale down the ‘price’ feature since it has a much larger variance than the other features</a:t>
          </a:r>
        </a:p>
      </dgm:t>
    </dgm:pt>
    <dgm:pt modelId="{206445DD-7C6E-4C66-82ED-BF7074A68E2A}" type="parTrans" cxnId="{29049D9C-59F3-447A-972A-093CEAE246B7}">
      <dgm:prSet/>
      <dgm:spPr/>
      <dgm:t>
        <a:bodyPr/>
        <a:lstStyle/>
        <a:p>
          <a:endParaRPr lang="en-US"/>
        </a:p>
      </dgm:t>
    </dgm:pt>
    <dgm:pt modelId="{46253B74-DA65-42DF-AC62-E540D70D2D13}" type="sibTrans" cxnId="{29049D9C-59F3-447A-972A-093CEAE246B7}">
      <dgm:prSet/>
      <dgm:spPr/>
      <dgm:t>
        <a:bodyPr/>
        <a:lstStyle/>
        <a:p>
          <a:endParaRPr lang="en-US"/>
        </a:p>
      </dgm:t>
    </dgm:pt>
    <dgm:pt modelId="{C40E321D-DCC9-4750-A52C-052339D00654}" type="pres">
      <dgm:prSet presAssocID="{73223D5C-CEA7-45E7-B5C3-CD1114661A18}" presName="CompostProcess" presStyleCnt="0">
        <dgm:presLayoutVars>
          <dgm:dir/>
          <dgm:resizeHandles val="exact"/>
        </dgm:presLayoutVars>
      </dgm:prSet>
      <dgm:spPr/>
    </dgm:pt>
    <dgm:pt modelId="{A77C2D23-0694-45EE-BC3A-24C48AB76FBA}" type="pres">
      <dgm:prSet presAssocID="{73223D5C-CEA7-45E7-B5C3-CD1114661A18}" presName="arrow" presStyleLbl="bgShp" presStyleIdx="0" presStyleCnt="1"/>
      <dgm:spPr/>
    </dgm:pt>
    <dgm:pt modelId="{3A8CABF5-7966-41F9-86D7-E9D2E2196192}" type="pres">
      <dgm:prSet presAssocID="{73223D5C-CEA7-45E7-B5C3-CD1114661A18}" presName="linearProcess" presStyleCnt="0"/>
      <dgm:spPr/>
    </dgm:pt>
    <dgm:pt modelId="{A1600388-2A2C-4BF3-BD10-0F63A7110CF1}" type="pres">
      <dgm:prSet presAssocID="{C02C5A15-CB68-4478-9EDD-34AEB33B50A5}" presName="textNode" presStyleLbl="node1" presStyleIdx="0" presStyleCnt="5">
        <dgm:presLayoutVars>
          <dgm:bulletEnabled val="1"/>
        </dgm:presLayoutVars>
      </dgm:prSet>
      <dgm:spPr/>
    </dgm:pt>
    <dgm:pt modelId="{A651B86E-2170-42C9-AA17-AE0E4A47E62C}" type="pres">
      <dgm:prSet presAssocID="{22F7B335-D43F-490B-BB3F-4B56C9E7491D}" presName="sibTrans" presStyleCnt="0"/>
      <dgm:spPr/>
    </dgm:pt>
    <dgm:pt modelId="{164FBA66-4E46-4D53-AB01-C84A86954C92}" type="pres">
      <dgm:prSet presAssocID="{F4A0056A-26E0-4A6C-977C-43184EF7FF8A}" presName="textNode" presStyleLbl="node1" presStyleIdx="1" presStyleCnt="5">
        <dgm:presLayoutVars>
          <dgm:bulletEnabled val="1"/>
        </dgm:presLayoutVars>
      </dgm:prSet>
      <dgm:spPr/>
    </dgm:pt>
    <dgm:pt modelId="{71025901-5A4C-4951-8C6D-2571D5E04B96}" type="pres">
      <dgm:prSet presAssocID="{A66519C8-6EB2-4A81-AD46-53F084D3D4F9}" presName="sibTrans" presStyleCnt="0"/>
      <dgm:spPr/>
    </dgm:pt>
    <dgm:pt modelId="{C03F6707-B128-4A7A-B500-49DA543FAB26}" type="pres">
      <dgm:prSet presAssocID="{56526D16-06D3-47EA-B0C1-2049C44021A0}" presName="textNode" presStyleLbl="node1" presStyleIdx="2" presStyleCnt="5">
        <dgm:presLayoutVars>
          <dgm:bulletEnabled val="1"/>
        </dgm:presLayoutVars>
      </dgm:prSet>
      <dgm:spPr/>
    </dgm:pt>
    <dgm:pt modelId="{1293517B-E102-42F1-95EA-8D7560A4460C}" type="pres">
      <dgm:prSet presAssocID="{46253B74-DA65-42DF-AC62-E540D70D2D13}" presName="sibTrans" presStyleCnt="0"/>
      <dgm:spPr/>
    </dgm:pt>
    <dgm:pt modelId="{45D62922-1649-4872-A9DC-A2BF9F851A95}" type="pres">
      <dgm:prSet presAssocID="{29132409-46F3-4D95-822B-614881EFDACA}" presName="textNode" presStyleLbl="node1" presStyleIdx="3" presStyleCnt="5">
        <dgm:presLayoutVars>
          <dgm:bulletEnabled val="1"/>
        </dgm:presLayoutVars>
      </dgm:prSet>
      <dgm:spPr/>
    </dgm:pt>
    <dgm:pt modelId="{DD43C52B-212F-4629-BA0D-D4C2B449D112}" type="pres">
      <dgm:prSet presAssocID="{19712D39-60BC-47C4-9C35-788B7A881995}" presName="sibTrans" presStyleCnt="0"/>
      <dgm:spPr/>
    </dgm:pt>
    <dgm:pt modelId="{78FCAEB2-9575-4CBE-8723-1080EACE9616}" type="pres">
      <dgm:prSet presAssocID="{CD72B9D5-73F2-4FD8-B539-97B2B4DF4421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C9BF029-09A1-4676-94EC-D43FD6300BBB}" srcId="{73223D5C-CEA7-45E7-B5C3-CD1114661A18}" destId="{CD72B9D5-73F2-4FD8-B539-97B2B4DF4421}" srcOrd="4" destOrd="0" parTransId="{63B2C73E-A1A9-4B25-A8D0-CCABCB3CA169}" sibTransId="{EB2D578C-33DF-436F-8533-C4F085D1307E}"/>
    <dgm:cxn modelId="{030EA46C-625D-4AE5-B4F8-63EEA837E80E}" srcId="{73223D5C-CEA7-45E7-B5C3-CD1114661A18}" destId="{29132409-46F3-4D95-822B-614881EFDACA}" srcOrd="3" destOrd="0" parTransId="{67452CBD-AA3F-45A3-9296-70542B7AB0F2}" sibTransId="{19712D39-60BC-47C4-9C35-788B7A881995}"/>
    <dgm:cxn modelId="{953E7857-730F-4ABF-AD6E-E089747E4587}" type="presOf" srcId="{73223D5C-CEA7-45E7-B5C3-CD1114661A18}" destId="{C40E321D-DCC9-4750-A52C-052339D00654}" srcOrd="0" destOrd="0" presId="urn:microsoft.com/office/officeart/2005/8/layout/hProcess9"/>
    <dgm:cxn modelId="{AD11F687-CF3D-408E-88DE-CF369A4F6292}" type="presOf" srcId="{C02C5A15-CB68-4478-9EDD-34AEB33B50A5}" destId="{A1600388-2A2C-4BF3-BD10-0F63A7110CF1}" srcOrd="0" destOrd="0" presId="urn:microsoft.com/office/officeart/2005/8/layout/hProcess9"/>
    <dgm:cxn modelId="{7AA8E497-29F7-4B67-B553-0164C91014E1}" type="presOf" srcId="{CD72B9D5-73F2-4FD8-B539-97B2B4DF4421}" destId="{78FCAEB2-9575-4CBE-8723-1080EACE9616}" srcOrd="0" destOrd="0" presId="urn:microsoft.com/office/officeart/2005/8/layout/hProcess9"/>
    <dgm:cxn modelId="{1755E598-ADA0-47AA-B082-F333ED22AA0C}" type="presOf" srcId="{56526D16-06D3-47EA-B0C1-2049C44021A0}" destId="{C03F6707-B128-4A7A-B500-49DA543FAB26}" srcOrd="0" destOrd="0" presId="urn:microsoft.com/office/officeart/2005/8/layout/hProcess9"/>
    <dgm:cxn modelId="{29049D9C-59F3-447A-972A-093CEAE246B7}" srcId="{73223D5C-CEA7-45E7-B5C3-CD1114661A18}" destId="{56526D16-06D3-47EA-B0C1-2049C44021A0}" srcOrd="2" destOrd="0" parTransId="{206445DD-7C6E-4C66-82ED-BF7074A68E2A}" sibTransId="{46253B74-DA65-42DF-AC62-E540D70D2D13}"/>
    <dgm:cxn modelId="{BFF283A8-415C-411C-8CA7-08E80D3E61D4}" type="presOf" srcId="{F4A0056A-26E0-4A6C-977C-43184EF7FF8A}" destId="{164FBA66-4E46-4D53-AB01-C84A86954C92}" srcOrd="0" destOrd="0" presId="urn:microsoft.com/office/officeart/2005/8/layout/hProcess9"/>
    <dgm:cxn modelId="{17335CD9-D21E-40F4-8F58-1B1B09D64F12}" srcId="{73223D5C-CEA7-45E7-B5C3-CD1114661A18}" destId="{F4A0056A-26E0-4A6C-977C-43184EF7FF8A}" srcOrd="1" destOrd="0" parTransId="{F43D13CA-5BF8-427C-8818-C3F4F7FBD29E}" sibTransId="{A66519C8-6EB2-4A81-AD46-53F084D3D4F9}"/>
    <dgm:cxn modelId="{756C39DB-EF1A-4D3E-A9BD-4B5675D9B101}" srcId="{73223D5C-CEA7-45E7-B5C3-CD1114661A18}" destId="{C02C5A15-CB68-4478-9EDD-34AEB33B50A5}" srcOrd="0" destOrd="0" parTransId="{2D8B428E-4C18-459E-95B9-D9EECFF41640}" sibTransId="{22F7B335-D43F-490B-BB3F-4B56C9E7491D}"/>
    <dgm:cxn modelId="{91CFE2E0-0440-4D78-8E22-4176DEC4C707}" type="presOf" srcId="{29132409-46F3-4D95-822B-614881EFDACA}" destId="{45D62922-1649-4872-A9DC-A2BF9F851A95}" srcOrd="0" destOrd="0" presId="urn:microsoft.com/office/officeart/2005/8/layout/hProcess9"/>
    <dgm:cxn modelId="{A9AAC3D4-5BC3-4B3F-A908-D7AB9D377DD6}" type="presParOf" srcId="{C40E321D-DCC9-4750-A52C-052339D00654}" destId="{A77C2D23-0694-45EE-BC3A-24C48AB76FBA}" srcOrd="0" destOrd="0" presId="urn:microsoft.com/office/officeart/2005/8/layout/hProcess9"/>
    <dgm:cxn modelId="{0A9DB3D0-7DAB-463E-B5BE-E0F61AEE3FE9}" type="presParOf" srcId="{C40E321D-DCC9-4750-A52C-052339D00654}" destId="{3A8CABF5-7966-41F9-86D7-E9D2E2196192}" srcOrd="1" destOrd="0" presId="urn:microsoft.com/office/officeart/2005/8/layout/hProcess9"/>
    <dgm:cxn modelId="{BFDC4324-7847-47FE-B75B-DD2CAEEFCE5B}" type="presParOf" srcId="{3A8CABF5-7966-41F9-86D7-E9D2E2196192}" destId="{A1600388-2A2C-4BF3-BD10-0F63A7110CF1}" srcOrd="0" destOrd="0" presId="urn:microsoft.com/office/officeart/2005/8/layout/hProcess9"/>
    <dgm:cxn modelId="{EDF79971-E4AC-40AE-A86F-28176A582F2C}" type="presParOf" srcId="{3A8CABF5-7966-41F9-86D7-E9D2E2196192}" destId="{A651B86E-2170-42C9-AA17-AE0E4A47E62C}" srcOrd="1" destOrd="0" presId="urn:microsoft.com/office/officeart/2005/8/layout/hProcess9"/>
    <dgm:cxn modelId="{6FC36F8D-AD65-40B5-9AC2-C290E5C7B977}" type="presParOf" srcId="{3A8CABF5-7966-41F9-86D7-E9D2E2196192}" destId="{164FBA66-4E46-4D53-AB01-C84A86954C92}" srcOrd="2" destOrd="0" presId="urn:microsoft.com/office/officeart/2005/8/layout/hProcess9"/>
    <dgm:cxn modelId="{5BCAB878-AE83-4BB0-AC62-508468AE8E00}" type="presParOf" srcId="{3A8CABF5-7966-41F9-86D7-E9D2E2196192}" destId="{71025901-5A4C-4951-8C6D-2571D5E04B96}" srcOrd="3" destOrd="0" presId="urn:microsoft.com/office/officeart/2005/8/layout/hProcess9"/>
    <dgm:cxn modelId="{008F6416-8F98-4BA0-97FF-E696D090FCB4}" type="presParOf" srcId="{3A8CABF5-7966-41F9-86D7-E9D2E2196192}" destId="{C03F6707-B128-4A7A-B500-49DA543FAB26}" srcOrd="4" destOrd="0" presId="urn:microsoft.com/office/officeart/2005/8/layout/hProcess9"/>
    <dgm:cxn modelId="{B642FE22-B512-4616-BC7B-D82A7387E6D0}" type="presParOf" srcId="{3A8CABF5-7966-41F9-86D7-E9D2E2196192}" destId="{1293517B-E102-42F1-95EA-8D7560A4460C}" srcOrd="5" destOrd="0" presId="urn:microsoft.com/office/officeart/2005/8/layout/hProcess9"/>
    <dgm:cxn modelId="{BC79359F-C587-4C65-9BFC-F44CC210517C}" type="presParOf" srcId="{3A8CABF5-7966-41F9-86D7-E9D2E2196192}" destId="{45D62922-1649-4872-A9DC-A2BF9F851A95}" srcOrd="6" destOrd="0" presId="urn:microsoft.com/office/officeart/2005/8/layout/hProcess9"/>
    <dgm:cxn modelId="{C5196D93-5933-4609-BC07-64743E017B8B}" type="presParOf" srcId="{3A8CABF5-7966-41F9-86D7-E9D2E2196192}" destId="{DD43C52B-212F-4629-BA0D-D4C2B449D112}" srcOrd="7" destOrd="0" presId="urn:microsoft.com/office/officeart/2005/8/layout/hProcess9"/>
    <dgm:cxn modelId="{0E303751-45A5-43FD-8649-5C22DE86C87C}" type="presParOf" srcId="{3A8CABF5-7966-41F9-86D7-E9D2E2196192}" destId="{78FCAEB2-9575-4CBE-8723-1080EACE961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955ED4-00B9-4CC8-B9DD-D3BB3D132B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84FF32-43EF-4A37-AF48-78A09AABE784}">
      <dgm:prSet/>
      <dgm:spPr/>
      <dgm:t>
        <a:bodyPr/>
        <a:lstStyle/>
        <a:p>
          <a:r>
            <a:rPr lang="en-US" b="0" i="0"/>
            <a:t>These features were used in the investigation</a:t>
          </a:r>
          <a:endParaRPr lang="en-US"/>
        </a:p>
      </dgm:t>
    </dgm:pt>
    <dgm:pt modelId="{74A06F29-2976-488F-B612-87FA40F968FC}" type="parTrans" cxnId="{B128D25E-166E-47F4-B5E3-1C195DBDC69D}">
      <dgm:prSet/>
      <dgm:spPr/>
      <dgm:t>
        <a:bodyPr/>
        <a:lstStyle/>
        <a:p>
          <a:endParaRPr lang="en-US"/>
        </a:p>
      </dgm:t>
    </dgm:pt>
    <dgm:pt modelId="{5BF7F0DD-365B-4DB1-B4F2-9130F8D42296}" type="sibTrans" cxnId="{B128D25E-166E-47F4-B5E3-1C195DBDC69D}">
      <dgm:prSet/>
      <dgm:spPr/>
      <dgm:t>
        <a:bodyPr/>
        <a:lstStyle/>
        <a:p>
          <a:endParaRPr lang="en-US"/>
        </a:p>
      </dgm:t>
    </dgm:pt>
    <dgm:pt modelId="{08A7E5B4-7599-41D7-BA8B-85963E3CFA83}" type="pres">
      <dgm:prSet presAssocID="{B7955ED4-00B9-4CC8-B9DD-D3BB3D132B5B}" presName="linear" presStyleCnt="0">
        <dgm:presLayoutVars>
          <dgm:animLvl val="lvl"/>
          <dgm:resizeHandles val="exact"/>
        </dgm:presLayoutVars>
      </dgm:prSet>
      <dgm:spPr/>
    </dgm:pt>
    <dgm:pt modelId="{AF9B95E9-CC82-4C9A-BAB5-18390FEF3BBD}" type="pres">
      <dgm:prSet presAssocID="{9B84FF32-43EF-4A37-AF48-78A09AABE78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9886C1C-A911-45FD-A9FF-F56A5ECECB6D}" type="presOf" srcId="{9B84FF32-43EF-4A37-AF48-78A09AABE784}" destId="{AF9B95E9-CC82-4C9A-BAB5-18390FEF3BBD}" srcOrd="0" destOrd="0" presId="urn:microsoft.com/office/officeart/2005/8/layout/vList2"/>
    <dgm:cxn modelId="{B128D25E-166E-47F4-B5E3-1C195DBDC69D}" srcId="{B7955ED4-00B9-4CC8-B9DD-D3BB3D132B5B}" destId="{9B84FF32-43EF-4A37-AF48-78A09AABE784}" srcOrd="0" destOrd="0" parTransId="{74A06F29-2976-488F-B612-87FA40F968FC}" sibTransId="{5BF7F0DD-365B-4DB1-B4F2-9130F8D42296}"/>
    <dgm:cxn modelId="{3803289A-C390-4D88-94BA-5940758220B2}" type="presOf" srcId="{B7955ED4-00B9-4CC8-B9DD-D3BB3D132B5B}" destId="{08A7E5B4-7599-41D7-BA8B-85963E3CFA83}" srcOrd="0" destOrd="0" presId="urn:microsoft.com/office/officeart/2005/8/layout/vList2"/>
    <dgm:cxn modelId="{02B6A2F7-3098-4E51-A427-A7A8EF8E3C5B}" type="presParOf" srcId="{08A7E5B4-7599-41D7-BA8B-85963E3CFA83}" destId="{AF9B95E9-CC82-4C9A-BAB5-18390FEF3BB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B98F71-DDED-46C6-B841-5E49DF016086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90FA4C-B731-4FFB-83D0-201D867F2CF3}">
      <dgm:prSet/>
      <dgm:spPr/>
      <dgm:t>
        <a:bodyPr/>
        <a:lstStyle/>
        <a:p>
          <a:r>
            <a:rPr lang="en-US" dirty="0"/>
            <a:t>Linear Regression</a:t>
          </a:r>
        </a:p>
      </dgm:t>
    </dgm:pt>
    <dgm:pt modelId="{38DC5968-5708-4552-9787-C571972B8233}" type="parTrans" cxnId="{5DECE4A9-8E42-4D98-90D3-AF223DB8AF15}">
      <dgm:prSet/>
      <dgm:spPr/>
      <dgm:t>
        <a:bodyPr/>
        <a:lstStyle/>
        <a:p>
          <a:endParaRPr lang="en-US"/>
        </a:p>
      </dgm:t>
    </dgm:pt>
    <dgm:pt modelId="{0E5E1501-EDBD-4858-A7A8-44D56DEB432D}" type="sibTrans" cxnId="{5DECE4A9-8E42-4D98-90D3-AF223DB8AF15}">
      <dgm:prSet/>
      <dgm:spPr/>
      <dgm:t>
        <a:bodyPr/>
        <a:lstStyle/>
        <a:p>
          <a:endParaRPr lang="en-US"/>
        </a:p>
      </dgm:t>
    </dgm:pt>
    <dgm:pt modelId="{A1013B4D-05C6-4D07-A869-2243C3C051B9}">
      <dgm:prSet/>
      <dgm:spPr/>
      <dgm:t>
        <a:bodyPr/>
        <a:lstStyle/>
        <a:p>
          <a:r>
            <a:rPr lang="en-US"/>
            <a:t>Lasso Regression</a:t>
          </a:r>
        </a:p>
      </dgm:t>
    </dgm:pt>
    <dgm:pt modelId="{3ACCD8ED-F715-4ABE-A542-CBAD5675A738}" type="parTrans" cxnId="{0AD14558-10FA-44D9-8BCB-65443EDCE665}">
      <dgm:prSet/>
      <dgm:spPr/>
      <dgm:t>
        <a:bodyPr/>
        <a:lstStyle/>
        <a:p>
          <a:endParaRPr lang="en-US"/>
        </a:p>
      </dgm:t>
    </dgm:pt>
    <dgm:pt modelId="{21C6501B-EC22-4462-AE04-20CCB8FF4382}" type="sibTrans" cxnId="{0AD14558-10FA-44D9-8BCB-65443EDCE665}">
      <dgm:prSet/>
      <dgm:spPr/>
      <dgm:t>
        <a:bodyPr/>
        <a:lstStyle/>
        <a:p>
          <a:endParaRPr lang="en-US"/>
        </a:p>
      </dgm:t>
    </dgm:pt>
    <dgm:pt modelId="{F4DE809C-0441-499F-8A2E-C6D3DD0A5C67}">
      <dgm:prSet/>
      <dgm:spPr/>
      <dgm:t>
        <a:bodyPr/>
        <a:lstStyle/>
        <a:p>
          <a:r>
            <a:rPr lang="en-US"/>
            <a:t>Polynomial Regression</a:t>
          </a:r>
        </a:p>
      </dgm:t>
    </dgm:pt>
    <dgm:pt modelId="{E7E66C02-2ADB-489C-BB74-DEE51CA625AA}" type="parTrans" cxnId="{8913CE08-D1F7-4156-ADB6-9724D07212F9}">
      <dgm:prSet/>
      <dgm:spPr/>
      <dgm:t>
        <a:bodyPr/>
        <a:lstStyle/>
        <a:p>
          <a:endParaRPr lang="en-US"/>
        </a:p>
      </dgm:t>
    </dgm:pt>
    <dgm:pt modelId="{C6693296-38FD-45F2-A90A-461455896E7E}" type="sibTrans" cxnId="{8913CE08-D1F7-4156-ADB6-9724D07212F9}">
      <dgm:prSet/>
      <dgm:spPr/>
      <dgm:t>
        <a:bodyPr/>
        <a:lstStyle/>
        <a:p>
          <a:endParaRPr lang="en-US"/>
        </a:p>
      </dgm:t>
    </dgm:pt>
    <dgm:pt modelId="{F71F6E84-E207-4A5C-87D6-8B669E4D0F13}">
      <dgm:prSet/>
      <dgm:spPr/>
      <dgm:t>
        <a:bodyPr/>
        <a:lstStyle/>
        <a:p>
          <a:r>
            <a:rPr lang="en-US"/>
            <a:t>Gradient Boost Regression</a:t>
          </a:r>
        </a:p>
      </dgm:t>
    </dgm:pt>
    <dgm:pt modelId="{CC869A98-9022-44C1-A239-57629C66B2C9}" type="parTrans" cxnId="{854398BD-212B-4EA3-A863-38614D7C7C3E}">
      <dgm:prSet/>
      <dgm:spPr/>
      <dgm:t>
        <a:bodyPr/>
        <a:lstStyle/>
        <a:p>
          <a:endParaRPr lang="en-US"/>
        </a:p>
      </dgm:t>
    </dgm:pt>
    <dgm:pt modelId="{C9267C15-2416-4744-A82D-9A163A6105C5}" type="sibTrans" cxnId="{854398BD-212B-4EA3-A863-38614D7C7C3E}">
      <dgm:prSet/>
      <dgm:spPr/>
      <dgm:t>
        <a:bodyPr/>
        <a:lstStyle/>
        <a:p>
          <a:endParaRPr lang="en-US"/>
        </a:p>
      </dgm:t>
    </dgm:pt>
    <dgm:pt modelId="{F369E017-53C1-4CD7-B511-FC400E7CA091}">
      <dgm:prSet/>
      <dgm:spPr/>
      <dgm:t>
        <a:bodyPr/>
        <a:lstStyle/>
        <a:p>
          <a:r>
            <a:rPr lang="en-US"/>
            <a:t>Random Forest Regression</a:t>
          </a:r>
        </a:p>
      </dgm:t>
    </dgm:pt>
    <dgm:pt modelId="{E03C4695-AAB1-4221-970B-A339559BD5F0}" type="parTrans" cxnId="{4556FA7A-C6EC-4BCD-B939-085C3CD005E8}">
      <dgm:prSet/>
      <dgm:spPr/>
      <dgm:t>
        <a:bodyPr/>
        <a:lstStyle/>
        <a:p>
          <a:endParaRPr lang="en-US"/>
        </a:p>
      </dgm:t>
    </dgm:pt>
    <dgm:pt modelId="{05700681-4B41-4C5A-BA7A-1C3EC0922311}" type="sibTrans" cxnId="{4556FA7A-C6EC-4BCD-B939-085C3CD005E8}">
      <dgm:prSet/>
      <dgm:spPr/>
      <dgm:t>
        <a:bodyPr/>
        <a:lstStyle/>
        <a:p>
          <a:endParaRPr lang="en-US"/>
        </a:p>
      </dgm:t>
    </dgm:pt>
    <dgm:pt modelId="{0D10DFFE-11B5-4A7B-A9E0-C596A2012A51}" type="pres">
      <dgm:prSet presAssocID="{F8B98F71-DDED-46C6-B841-5E49DF01608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84219B8-1C3A-4177-A118-E5832C88EE1C}" type="pres">
      <dgm:prSet presAssocID="{BB90FA4C-B731-4FFB-83D0-201D867F2CF3}" presName="circle1" presStyleLbl="node1" presStyleIdx="0" presStyleCnt="5"/>
      <dgm:spPr/>
    </dgm:pt>
    <dgm:pt modelId="{9CBDB2A9-F419-448C-8A6C-6C2B544B254B}" type="pres">
      <dgm:prSet presAssocID="{BB90FA4C-B731-4FFB-83D0-201D867F2CF3}" presName="space" presStyleCnt="0"/>
      <dgm:spPr/>
    </dgm:pt>
    <dgm:pt modelId="{B8C9F083-6CBE-4EDE-AAAB-5EA96815BF43}" type="pres">
      <dgm:prSet presAssocID="{BB90FA4C-B731-4FFB-83D0-201D867F2CF3}" presName="rect1" presStyleLbl="alignAcc1" presStyleIdx="0" presStyleCnt="5"/>
      <dgm:spPr/>
    </dgm:pt>
    <dgm:pt modelId="{A7F3B8C7-D53A-48F0-B5D8-01E8DE924343}" type="pres">
      <dgm:prSet presAssocID="{A1013B4D-05C6-4D07-A869-2243C3C051B9}" presName="vertSpace2" presStyleLbl="node1" presStyleIdx="0" presStyleCnt="5"/>
      <dgm:spPr/>
    </dgm:pt>
    <dgm:pt modelId="{631CDC9E-DDDC-4852-A8D4-B0BC3021DFDC}" type="pres">
      <dgm:prSet presAssocID="{A1013B4D-05C6-4D07-A869-2243C3C051B9}" presName="circle2" presStyleLbl="node1" presStyleIdx="1" presStyleCnt="5"/>
      <dgm:spPr/>
    </dgm:pt>
    <dgm:pt modelId="{A90F59FE-CC3B-449F-A840-599B902BDA14}" type="pres">
      <dgm:prSet presAssocID="{A1013B4D-05C6-4D07-A869-2243C3C051B9}" presName="rect2" presStyleLbl="alignAcc1" presStyleIdx="1" presStyleCnt="5"/>
      <dgm:spPr/>
    </dgm:pt>
    <dgm:pt modelId="{E09B73FB-0CF0-485A-A44D-F221D6DBCBFC}" type="pres">
      <dgm:prSet presAssocID="{F4DE809C-0441-499F-8A2E-C6D3DD0A5C67}" presName="vertSpace3" presStyleLbl="node1" presStyleIdx="1" presStyleCnt="5"/>
      <dgm:spPr/>
    </dgm:pt>
    <dgm:pt modelId="{CA3E65D0-B059-45E3-82EE-5B41A12518B0}" type="pres">
      <dgm:prSet presAssocID="{F4DE809C-0441-499F-8A2E-C6D3DD0A5C67}" presName="circle3" presStyleLbl="node1" presStyleIdx="2" presStyleCnt="5"/>
      <dgm:spPr/>
    </dgm:pt>
    <dgm:pt modelId="{68C22EC6-4CE3-41A5-BCED-6EEFDC06EE24}" type="pres">
      <dgm:prSet presAssocID="{F4DE809C-0441-499F-8A2E-C6D3DD0A5C67}" presName="rect3" presStyleLbl="alignAcc1" presStyleIdx="2" presStyleCnt="5"/>
      <dgm:spPr/>
    </dgm:pt>
    <dgm:pt modelId="{159510B2-2436-4C9A-940E-AE5C52E4E022}" type="pres">
      <dgm:prSet presAssocID="{F71F6E84-E207-4A5C-87D6-8B669E4D0F13}" presName="vertSpace4" presStyleLbl="node1" presStyleIdx="2" presStyleCnt="5"/>
      <dgm:spPr/>
    </dgm:pt>
    <dgm:pt modelId="{D5FFE5D1-9E0C-4BCA-B46D-B75B4139E5D8}" type="pres">
      <dgm:prSet presAssocID="{F71F6E84-E207-4A5C-87D6-8B669E4D0F13}" presName="circle4" presStyleLbl="node1" presStyleIdx="3" presStyleCnt="5"/>
      <dgm:spPr/>
    </dgm:pt>
    <dgm:pt modelId="{FA687463-3C3F-40FA-B21E-0D3B4E4E87BE}" type="pres">
      <dgm:prSet presAssocID="{F71F6E84-E207-4A5C-87D6-8B669E4D0F13}" presName="rect4" presStyleLbl="alignAcc1" presStyleIdx="3" presStyleCnt="5"/>
      <dgm:spPr/>
    </dgm:pt>
    <dgm:pt modelId="{C2927D55-6D77-4043-912D-70D50564A8F7}" type="pres">
      <dgm:prSet presAssocID="{F369E017-53C1-4CD7-B511-FC400E7CA091}" presName="vertSpace5" presStyleLbl="node1" presStyleIdx="3" presStyleCnt="5"/>
      <dgm:spPr/>
    </dgm:pt>
    <dgm:pt modelId="{71A6A9E2-DF8C-48A6-AC61-7F19DE62B317}" type="pres">
      <dgm:prSet presAssocID="{F369E017-53C1-4CD7-B511-FC400E7CA091}" presName="circle5" presStyleLbl="node1" presStyleIdx="4" presStyleCnt="5"/>
      <dgm:spPr/>
    </dgm:pt>
    <dgm:pt modelId="{B16FA1D9-F781-41B2-9852-F3BD18B8987C}" type="pres">
      <dgm:prSet presAssocID="{F369E017-53C1-4CD7-B511-FC400E7CA091}" presName="rect5" presStyleLbl="alignAcc1" presStyleIdx="4" presStyleCnt="5"/>
      <dgm:spPr/>
    </dgm:pt>
    <dgm:pt modelId="{844250EB-CB47-4697-90F5-F80732D12CE6}" type="pres">
      <dgm:prSet presAssocID="{BB90FA4C-B731-4FFB-83D0-201D867F2CF3}" presName="rect1ParTxNoCh" presStyleLbl="alignAcc1" presStyleIdx="4" presStyleCnt="5">
        <dgm:presLayoutVars>
          <dgm:chMax val="1"/>
          <dgm:bulletEnabled val="1"/>
        </dgm:presLayoutVars>
      </dgm:prSet>
      <dgm:spPr/>
    </dgm:pt>
    <dgm:pt modelId="{C26B22AB-A6C0-4388-BA9F-3C8DE76598EA}" type="pres">
      <dgm:prSet presAssocID="{A1013B4D-05C6-4D07-A869-2243C3C051B9}" presName="rect2ParTxNoCh" presStyleLbl="alignAcc1" presStyleIdx="4" presStyleCnt="5">
        <dgm:presLayoutVars>
          <dgm:chMax val="1"/>
          <dgm:bulletEnabled val="1"/>
        </dgm:presLayoutVars>
      </dgm:prSet>
      <dgm:spPr/>
    </dgm:pt>
    <dgm:pt modelId="{A56431C7-C8BC-4D75-8E9F-2930A7CFD60F}" type="pres">
      <dgm:prSet presAssocID="{F4DE809C-0441-499F-8A2E-C6D3DD0A5C67}" presName="rect3ParTxNoCh" presStyleLbl="alignAcc1" presStyleIdx="4" presStyleCnt="5">
        <dgm:presLayoutVars>
          <dgm:chMax val="1"/>
          <dgm:bulletEnabled val="1"/>
        </dgm:presLayoutVars>
      </dgm:prSet>
      <dgm:spPr/>
    </dgm:pt>
    <dgm:pt modelId="{CF7D7AA0-4A46-46CB-90DE-47FFC6CBAE8D}" type="pres">
      <dgm:prSet presAssocID="{F71F6E84-E207-4A5C-87D6-8B669E4D0F13}" presName="rect4ParTxNoCh" presStyleLbl="alignAcc1" presStyleIdx="4" presStyleCnt="5">
        <dgm:presLayoutVars>
          <dgm:chMax val="1"/>
          <dgm:bulletEnabled val="1"/>
        </dgm:presLayoutVars>
      </dgm:prSet>
      <dgm:spPr/>
    </dgm:pt>
    <dgm:pt modelId="{59948058-6942-4C48-8B98-F7EC35A818A4}" type="pres">
      <dgm:prSet presAssocID="{F369E017-53C1-4CD7-B511-FC400E7CA091}" presName="rect5ParTxNoCh" presStyleLbl="alignAcc1" presStyleIdx="4" presStyleCnt="5">
        <dgm:presLayoutVars>
          <dgm:chMax val="1"/>
          <dgm:bulletEnabled val="1"/>
        </dgm:presLayoutVars>
      </dgm:prSet>
      <dgm:spPr/>
    </dgm:pt>
  </dgm:ptLst>
  <dgm:cxnLst>
    <dgm:cxn modelId="{8913CE08-D1F7-4156-ADB6-9724D07212F9}" srcId="{F8B98F71-DDED-46C6-B841-5E49DF016086}" destId="{F4DE809C-0441-499F-8A2E-C6D3DD0A5C67}" srcOrd="2" destOrd="0" parTransId="{E7E66C02-2ADB-489C-BB74-DEE51CA625AA}" sibTransId="{C6693296-38FD-45F2-A90A-461455896E7E}"/>
    <dgm:cxn modelId="{479F900F-3078-4B68-85A5-A67794324A8C}" type="presOf" srcId="{F71F6E84-E207-4A5C-87D6-8B669E4D0F13}" destId="{CF7D7AA0-4A46-46CB-90DE-47FFC6CBAE8D}" srcOrd="1" destOrd="0" presId="urn:microsoft.com/office/officeart/2005/8/layout/target3"/>
    <dgm:cxn modelId="{DBD32B1F-BEB0-44B7-897A-2B0087B12047}" type="presOf" srcId="{F369E017-53C1-4CD7-B511-FC400E7CA091}" destId="{59948058-6942-4C48-8B98-F7EC35A818A4}" srcOrd="1" destOrd="0" presId="urn:microsoft.com/office/officeart/2005/8/layout/target3"/>
    <dgm:cxn modelId="{0C762E3A-7E70-44E3-A149-B8B3E3899646}" type="presOf" srcId="{A1013B4D-05C6-4D07-A869-2243C3C051B9}" destId="{A90F59FE-CC3B-449F-A840-599B902BDA14}" srcOrd="0" destOrd="0" presId="urn:microsoft.com/office/officeart/2005/8/layout/target3"/>
    <dgm:cxn modelId="{7366384C-63A8-4363-B21A-0AFBDEC50F5F}" type="presOf" srcId="{F8B98F71-DDED-46C6-B841-5E49DF016086}" destId="{0D10DFFE-11B5-4A7B-A9E0-C596A2012A51}" srcOrd="0" destOrd="0" presId="urn:microsoft.com/office/officeart/2005/8/layout/target3"/>
    <dgm:cxn modelId="{0AD14558-10FA-44D9-8BCB-65443EDCE665}" srcId="{F8B98F71-DDED-46C6-B841-5E49DF016086}" destId="{A1013B4D-05C6-4D07-A869-2243C3C051B9}" srcOrd="1" destOrd="0" parTransId="{3ACCD8ED-F715-4ABE-A542-CBAD5675A738}" sibTransId="{21C6501B-EC22-4462-AE04-20CCB8FF4382}"/>
    <dgm:cxn modelId="{4556FA7A-C6EC-4BCD-B939-085C3CD005E8}" srcId="{F8B98F71-DDED-46C6-B841-5E49DF016086}" destId="{F369E017-53C1-4CD7-B511-FC400E7CA091}" srcOrd="4" destOrd="0" parTransId="{E03C4695-AAB1-4221-970B-A339559BD5F0}" sibTransId="{05700681-4B41-4C5A-BA7A-1C3EC0922311}"/>
    <dgm:cxn modelId="{3418E07C-5ED2-4C63-ADF0-FF8421245107}" type="presOf" srcId="{A1013B4D-05C6-4D07-A869-2243C3C051B9}" destId="{C26B22AB-A6C0-4388-BA9F-3C8DE76598EA}" srcOrd="1" destOrd="0" presId="urn:microsoft.com/office/officeart/2005/8/layout/target3"/>
    <dgm:cxn modelId="{564E0C7E-EDEC-4C67-908D-E4962E28E267}" type="presOf" srcId="{F4DE809C-0441-499F-8A2E-C6D3DD0A5C67}" destId="{68C22EC6-4CE3-41A5-BCED-6EEFDC06EE24}" srcOrd="0" destOrd="0" presId="urn:microsoft.com/office/officeart/2005/8/layout/target3"/>
    <dgm:cxn modelId="{1C1C5083-A7C0-4933-9055-0D1A0E1D6A9A}" type="presOf" srcId="{BB90FA4C-B731-4FFB-83D0-201D867F2CF3}" destId="{B8C9F083-6CBE-4EDE-AAAB-5EA96815BF43}" srcOrd="0" destOrd="0" presId="urn:microsoft.com/office/officeart/2005/8/layout/target3"/>
    <dgm:cxn modelId="{15DCAA85-716D-434B-8F87-86296292D331}" type="presOf" srcId="{F71F6E84-E207-4A5C-87D6-8B669E4D0F13}" destId="{FA687463-3C3F-40FA-B21E-0D3B4E4E87BE}" srcOrd="0" destOrd="0" presId="urn:microsoft.com/office/officeart/2005/8/layout/target3"/>
    <dgm:cxn modelId="{DE217B9B-0B51-484F-A924-482000B2ECAE}" type="presOf" srcId="{BB90FA4C-B731-4FFB-83D0-201D867F2CF3}" destId="{844250EB-CB47-4697-90F5-F80732D12CE6}" srcOrd="1" destOrd="0" presId="urn:microsoft.com/office/officeart/2005/8/layout/target3"/>
    <dgm:cxn modelId="{C9A9439C-4E3C-4ED2-9611-99E7D5AE3C71}" type="presOf" srcId="{F369E017-53C1-4CD7-B511-FC400E7CA091}" destId="{B16FA1D9-F781-41B2-9852-F3BD18B8987C}" srcOrd="0" destOrd="0" presId="urn:microsoft.com/office/officeart/2005/8/layout/target3"/>
    <dgm:cxn modelId="{5DECE4A9-8E42-4D98-90D3-AF223DB8AF15}" srcId="{F8B98F71-DDED-46C6-B841-5E49DF016086}" destId="{BB90FA4C-B731-4FFB-83D0-201D867F2CF3}" srcOrd="0" destOrd="0" parTransId="{38DC5968-5708-4552-9787-C571972B8233}" sibTransId="{0E5E1501-EDBD-4858-A7A8-44D56DEB432D}"/>
    <dgm:cxn modelId="{854398BD-212B-4EA3-A863-38614D7C7C3E}" srcId="{F8B98F71-DDED-46C6-B841-5E49DF016086}" destId="{F71F6E84-E207-4A5C-87D6-8B669E4D0F13}" srcOrd="3" destOrd="0" parTransId="{CC869A98-9022-44C1-A239-57629C66B2C9}" sibTransId="{C9267C15-2416-4744-A82D-9A163A6105C5}"/>
    <dgm:cxn modelId="{56DDFDCF-B53A-4DE0-96FC-41B6630EFFF0}" type="presOf" srcId="{F4DE809C-0441-499F-8A2E-C6D3DD0A5C67}" destId="{A56431C7-C8BC-4D75-8E9F-2930A7CFD60F}" srcOrd="1" destOrd="0" presId="urn:microsoft.com/office/officeart/2005/8/layout/target3"/>
    <dgm:cxn modelId="{DC5A7878-52E0-4A16-B266-8B357B3B7180}" type="presParOf" srcId="{0D10DFFE-11B5-4A7B-A9E0-C596A2012A51}" destId="{784219B8-1C3A-4177-A118-E5832C88EE1C}" srcOrd="0" destOrd="0" presId="urn:microsoft.com/office/officeart/2005/8/layout/target3"/>
    <dgm:cxn modelId="{E9FBCF3C-4D57-4455-8109-CE9CBC6B74D4}" type="presParOf" srcId="{0D10DFFE-11B5-4A7B-A9E0-C596A2012A51}" destId="{9CBDB2A9-F419-448C-8A6C-6C2B544B254B}" srcOrd="1" destOrd="0" presId="urn:microsoft.com/office/officeart/2005/8/layout/target3"/>
    <dgm:cxn modelId="{AA4B6193-97C1-42D8-ACAC-A4870167E910}" type="presParOf" srcId="{0D10DFFE-11B5-4A7B-A9E0-C596A2012A51}" destId="{B8C9F083-6CBE-4EDE-AAAB-5EA96815BF43}" srcOrd="2" destOrd="0" presId="urn:microsoft.com/office/officeart/2005/8/layout/target3"/>
    <dgm:cxn modelId="{6950501C-6F83-4B99-83E4-E8BE50A8DE00}" type="presParOf" srcId="{0D10DFFE-11B5-4A7B-A9E0-C596A2012A51}" destId="{A7F3B8C7-D53A-48F0-B5D8-01E8DE924343}" srcOrd="3" destOrd="0" presId="urn:microsoft.com/office/officeart/2005/8/layout/target3"/>
    <dgm:cxn modelId="{73BCF103-3BB7-4DD1-B6CB-12DD7B37C5C0}" type="presParOf" srcId="{0D10DFFE-11B5-4A7B-A9E0-C596A2012A51}" destId="{631CDC9E-DDDC-4852-A8D4-B0BC3021DFDC}" srcOrd="4" destOrd="0" presId="urn:microsoft.com/office/officeart/2005/8/layout/target3"/>
    <dgm:cxn modelId="{6B45C887-B9B7-4D2C-BB0B-0E829585B359}" type="presParOf" srcId="{0D10DFFE-11B5-4A7B-A9E0-C596A2012A51}" destId="{A90F59FE-CC3B-449F-A840-599B902BDA14}" srcOrd="5" destOrd="0" presId="urn:microsoft.com/office/officeart/2005/8/layout/target3"/>
    <dgm:cxn modelId="{B175467B-D109-4A76-AA89-2CC9B10D697C}" type="presParOf" srcId="{0D10DFFE-11B5-4A7B-A9E0-C596A2012A51}" destId="{E09B73FB-0CF0-485A-A44D-F221D6DBCBFC}" srcOrd="6" destOrd="0" presId="urn:microsoft.com/office/officeart/2005/8/layout/target3"/>
    <dgm:cxn modelId="{2F79D6E9-2727-4FEC-B4B5-52BBB797B309}" type="presParOf" srcId="{0D10DFFE-11B5-4A7B-A9E0-C596A2012A51}" destId="{CA3E65D0-B059-45E3-82EE-5B41A12518B0}" srcOrd="7" destOrd="0" presId="urn:microsoft.com/office/officeart/2005/8/layout/target3"/>
    <dgm:cxn modelId="{6030A69D-2EC9-4E77-9AF4-4999850E1E25}" type="presParOf" srcId="{0D10DFFE-11B5-4A7B-A9E0-C596A2012A51}" destId="{68C22EC6-4CE3-41A5-BCED-6EEFDC06EE24}" srcOrd="8" destOrd="0" presId="urn:microsoft.com/office/officeart/2005/8/layout/target3"/>
    <dgm:cxn modelId="{186EA765-641C-4E80-BDD3-C9052AA17CE3}" type="presParOf" srcId="{0D10DFFE-11B5-4A7B-A9E0-C596A2012A51}" destId="{159510B2-2436-4C9A-940E-AE5C52E4E022}" srcOrd="9" destOrd="0" presId="urn:microsoft.com/office/officeart/2005/8/layout/target3"/>
    <dgm:cxn modelId="{8839AA47-A90B-4C1D-8FC4-21B5249C4646}" type="presParOf" srcId="{0D10DFFE-11B5-4A7B-A9E0-C596A2012A51}" destId="{D5FFE5D1-9E0C-4BCA-B46D-B75B4139E5D8}" srcOrd="10" destOrd="0" presId="urn:microsoft.com/office/officeart/2005/8/layout/target3"/>
    <dgm:cxn modelId="{F9E4EE97-D0BA-4F7F-88DE-093E8C5F86F9}" type="presParOf" srcId="{0D10DFFE-11B5-4A7B-A9E0-C596A2012A51}" destId="{FA687463-3C3F-40FA-B21E-0D3B4E4E87BE}" srcOrd="11" destOrd="0" presId="urn:microsoft.com/office/officeart/2005/8/layout/target3"/>
    <dgm:cxn modelId="{58D99E20-21F8-4FAD-9534-7B261813066B}" type="presParOf" srcId="{0D10DFFE-11B5-4A7B-A9E0-C596A2012A51}" destId="{C2927D55-6D77-4043-912D-70D50564A8F7}" srcOrd="12" destOrd="0" presId="urn:microsoft.com/office/officeart/2005/8/layout/target3"/>
    <dgm:cxn modelId="{3F72E661-ED43-48A7-884C-AACADED60B93}" type="presParOf" srcId="{0D10DFFE-11B5-4A7B-A9E0-C596A2012A51}" destId="{71A6A9E2-DF8C-48A6-AC61-7F19DE62B317}" srcOrd="13" destOrd="0" presId="urn:microsoft.com/office/officeart/2005/8/layout/target3"/>
    <dgm:cxn modelId="{FF3C5D42-C0C9-4F8B-9AB6-275ABC118D2D}" type="presParOf" srcId="{0D10DFFE-11B5-4A7B-A9E0-C596A2012A51}" destId="{B16FA1D9-F781-41B2-9852-F3BD18B8987C}" srcOrd="14" destOrd="0" presId="urn:microsoft.com/office/officeart/2005/8/layout/target3"/>
    <dgm:cxn modelId="{DA3AED35-071C-4669-8DB8-E866513D5D32}" type="presParOf" srcId="{0D10DFFE-11B5-4A7B-A9E0-C596A2012A51}" destId="{844250EB-CB47-4697-90F5-F80732D12CE6}" srcOrd="15" destOrd="0" presId="urn:microsoft.com/office/officeart/2005/8/layout/target3"/>
    <dgm:cxn modelId="{0564D442-DCC8-474B-9444-E0BD5F714FBB}" type="presParOf" srcId="{0D10DFFE-11B5-4A7B-A9E0-C596A2012A51}" destId="{C26B22AB-A6C0-4388-BA9F-3C8DE76598EA}" srcOrd="16" destOrd="0" presId="urn:microsoft.com/office/officeart/2005/8/layout/target3"/>
    <dgm:cxn modelId="{812CC646-9514-44FD-9A61-529EDD60B1C7}" type="presParOf" srcId="{0D10DFFE-11B5-4A7B-A9E0-C596A2012A51}" destId="{A56431C7-C8BC-4D75-8E9F-2930A7CFD60F}" srcOrd="17" destOrd="0" presId="urn:microsoft.com/office/officeart/2005/8/layout/target3"/>
    <dgm:cxn modelId="{CBE7B7EC-97DA-4034-A5FE-A48FECB09F1D}" type="presParOf" srcId="{0D10DFFE-11B5-4A7B-A9E0-C596A2012A51}" destId="{CF7D7AA0-4A46-46CB-90DE-47FFC6CBAE8D}" srcOrd="18" destOrd="0" presId="urn:microsoft.com/office/officeart/2005/8/layout/target3"/>
    <dgm:cxn modelId="{28F095F3-B8D0-4C6A-B8CF-0100356B01DF}" type="presParOf" srcId="{0D10DFFE-11B5-4A7B-A9E0-C596A2012A51}" destId="{59948058-6942-4C48-8B98-F7EC35A818A4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620364-A71F-4E66-A827-63439F3FA4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2510B5B-0C8C-431C-B662-150899F20CD3}">
      <dgm:prSet custT="1"/>
      <dgm:spPr/>
      <dgm:t>
        <a:bodyPr/>
        <a:lstStyle/>
        <a:p>
          <a:r>
            <a:rPr lang="en-US" sz="1400" dirty="0"/>
            <a:t>Hyperparameters</a:t>
          </a:r>
          <a:r>
            <a:rPr lang="en-US" sz="1100" dirty="0"/>
            <a:t>:</a:t>
          </a:r>
        </a:p>
      </dgm:t>
    </dgm:pt>
    <dgm:pt modelId="{C3B12971-DDBE-4779-AAB1-96F5BA52A445}" type="parTrans" cxnId="{DEB1E0A8-A58D-484F-B030-1867AF298EBA}">
      <dgm:prSet/>
      <dgm:spPr/>
      <dgm:t>
        <a:bodyPr/>
        <a:lstStyle/>
        <a:p>
          <a:endParaRPr lang="en-US"/>
        </a:p>
      </dgm:t>
    </dgm:pt>
    <dgm:pt modelId="{395775E0-F359-48DF-B597-B3B1234BBDF3}" type="sibTrans" cxnId="{DEB1E0A8-A58D-484F-B030-1867AF298EBA}">
      <dgm:prSet/>
      <dgm:spPr/>
      <dgm:t>
        <a:bodyPr/>
        <a:lstStyle/>
        <a:p>
          <a:endParaRPr lang="en-US"/>
        </a:p>
      </dgm:t>
    </dgm:pt>
    <dgm:pt modelId="{00D12DE8-401E-4A44-B643-E86AECEF9C51}">
      <dgm:prSet custT="1"/>
      <dgm:spPr/>
      <dgm:t>
        <a:bodyPr/>
        <a:lstStyle/>
        <a:p>
          <a:r>
            <a:rPr lang="en-US" sz="1600"/>
            <a:t>None</a:t>
          </a:r>
        </a:p>
      </dgm:t>
    </dgm:pt>
    <dgm:pt modelId="{73EF5895-7AD8-412D-8C21-75EA0AC16288}" type="parTrans" cxnId="{46E63CC9-E733-4872-BEB9-A35345652C7C}">
      <dgm:prSet/>
      <dgm:spPr/>
      <dgm:t>
        <a:bodyPr/>
        <a:lstStyle/>
        <a:p>
          <a:endParaRPr lang="en-US"/>
        </a:p>
      </dgm:t>
    </dgm:pt>
    <dgm:pt modelId="{E68D1E6C-8A1D-47F3-A8B8-81F97D70ECB0}" type="sibTrans" cxnId="{46E63CC9-E733-4872-BEB9-A35345652C7C}">
      <dgm:prSet/>
      <dgm:spPr/>
      <dgm:t>
        <a:bodyPr/>
        <a:lstStyle/>
        <a:p>
          <a:endParaRPr lang="en-US"/>
        </a:p>
      </dgm:t>
    </dgm:pt>
    <dgm:pt modelId="{DB7446D6-CD27-4887-AD4D-876BC0A1B562}" type="pres">
      <dgm:prSet presAssocID="{54620364-A71F-4E66-A827-63439F3FA4D4}" presName="linear" presStyleCnt="0">
        <dgm:presLayoutVars>
          <dgm:animLvl val="lvl"/>
          <dgm:resizeHandles val="exact"/>
        </dgm:presLayoutVars>
      </dgm:prSet>
      <dgm:spPr/>
    </dgm:pt>
    <dgm:pt modelId="{94D3C24F-FFD8-4D29-9799-DAE25D0A9F53}" type="pres">
      <dgm:prSet presAssocID="{12510B5B-0C8C-431C-B662-150899F20C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0DA10E-1315-4113-8A2A-CAC8A68CB20C}" type="pres">
      <dgm:prSet presAssocID="{395775E0-F359-48DF-B597-B3B1234BBDF3}" presName="spacer" presStyleCnt="0"/>
      <dgm:spPr/>
    </dgm:pt>
    <dgm:pt modelId="{49F08BE1-B739-4B01-AF99-211FDB381C4C}" type="pres">
      <dgm:prSet presAssocID="{00D12DE8-401E-4A44-B643-E86AECEF9C5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255FA64-58A5-4290-99D2-E42DC0679CA8}" type="presOf" srcId="{00D12DE8-401E-4A44-B643-E86AECEF9C51}" destId="{49F08BE1-B739-4B01-AF99-211FDB381C4C}" srcOrd="0" destOrd="0" presId="urn:microsoft.com/office/officeart/2005/8/layout/vList2"/>
    <dgm:cxn modelId="{B3A0A47F-870D-47E5-A36F-3F94CF0A4BA9}" type="presOf" srcId="{12510B5B-0C8C-431C-B662-150899F20CD3}" destId="{94D3C24F-FFD8-4D29-9799-DAE25D0A9F53}" srcOrd="0" destOrd="0" presId="urn:microsoft.com/office/officeart/2005/8/layout/vList2"/>
    <dgm:cxn modelId="{2CC2C79D-C648-4FDA-A44A-6362AE69F987}" type="presOf" srcId="{54620364-A71F-4E66-A827-63439F3FA4D4}" destId="{DB7446D6-CD27-4887-AD4D-876BC0A1B562}" srcOrd="0" destOrd="0" presId="urn:microsoft.com/office/officeart/2005/8/layout/vList2"/>
    <dgm:cxn modelId="{DEB1E0A8-A58D-484F-B030-1867AF298EBA}" srcId="{54620364-A71F-4E66-A827-63439F3FA4D4}" destId="{12510B5B-0C8C-431C-B662-150899F20CD3}" srcOrd="0" destOrd="0" parTransId="{C3B12971-DDBE-4779-AAB1-96F5BA52A445}" sibTransId="{395775E0-F359-48DF-B597-B3B1234BBDF3}"/>
    <dgm:cxn modelId="{46E63CC9-E733-4872-BEB9-A35345652C7C}" srcId="{54620364-A71F-4E66-A827-63439F3FA4D4}" destId="{00D12DE8-401E-4A44-B643-E86AECEF9C51}" srcOrd="1" destOrd="0" parTransId="{73EF5895-7AD8-412D-8C21-75EA0AC16288}" sibTransId="{E68D1E6C-8A1D-47F3-A8B8-81F97D70ECB0}"/>
    <dgm:cxn modelId="{D047BEDE-4C60-49A0-97A1-59F2FBC24311}" type="presParOf" srcId="{DB7446D6-CD27-4887-AD4D-876BC0A1B562}" destId="{94D3C24F-FFD8-4D29-9799-DAE25D0A9F53}" srcOrd="0" destOrd="0" presId="urn:microsoft.com/office/officeart/2005/8/layout/vList2"/>
    <dgm:cxn modelId="{8F080B3F-CC88-46E7-890E-C3EBFD0AF47A}" type="presParOf" srcId="{DB7446D6-CD27-4887-AD4D-876BC0A1B562}" destId="{EA0DA10E-1315-4113-8A2A-CAC8A68CB20C}" srcOrd="1" destOrd="0" presId="urn:microsoft.com/office/officeart/2005/8/layout/vList2"/>
    <dgm:cxn modelId="{763A54F7-F129-49F4-916F-0AAEDEBBB914}" type="presParOf" srcId="{DB7446D6-CD27-4887-AD4D-876BC0A1B562}" destId="{49F08BE1-B739-4B01-AF99-211FDB381C4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68F201-12E0-4526-89A6-9FCA8B86F24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FDC536-EB14-45A0-9DF6-19D2D7D36A8E}">
      <dgm:prSet/>
      <dgm:spPr/>
      <dgm:t>
        <a:bodyPr/>
        <a:lstStyle/>
        <a:p>
          <a:r>
            <a:rPr lang="en-US" dirty="0"/>
            <a:t>Hyperparameters:</a:t>
          </a:r>
        </a:p>
      </dgm:t>
    </dgm:pt>
    <dgm:pt modelId="{810E1938-BE18-4CFF-9140-BB3C5B47F349}" type="parTrans" cxnId="{EB1F0154-6D36-4E65-9D68-FC74A545C7D5}">
      <dgm:prSet/>
      <dgm:spPr/>
      <dgm:t>
        <a:bodyPr/>
        <a:lstStyle/>
        <a:p>
          <a:endParaRPr lang="en-US"/>
        </a:p>
      </dgm:t>
    </dgm:pt>
    <dgm:pt modelId="{DE32E63B-3A4E-49B7-8BD2-4BCCB3FB39C8}" type="sibTrans" cxnId="{EB1F0154-6D36-4E65-9D68-FC74A545C7D5}">
      <dgm:prSet/>
      <dgm:spPr/>
      <dgm:t>
        <a:bodyPr/>
        <a:lstStyle/>
        <a:p>
          <a:endParaRPr lang="en-US"/>
        </a:p>
      </dgm:t>
    </dgm:pt>
    <dgm:pt modelId="{A393FD14-B294-49B2-8B4C-3E6985EE69BB}">
      <dgm:prSet/>
      <dgm:spPr/>
      <dgm:t>
        <a:bodyPr/>
        <a:lstStyle/>
        <a:p>
          <a:r>
            <a:rPr lang="en-US"/>
            <a:t>None</a:t>
          </a:r>
        </a:p>
      </dgm:t>
    </dgm:pt>
    <dgm:pt modelId="{17829BFC-9F63-44FA-9F96-715A66483E8C}" type="parTrans" cxnId="{A06E2170-6D0E-441F-B83B-87D098153383}">
      <dgm:prSet/>
      <dgm:spPr/>
      <dgm:t>
        <a:bodyPr/>
        <a:lstStyle/>
        <a:p>
          <a:endParaRPr lang="en-US"/>
        </a:p>
      </dgm:t>
    </dgm:pt>
    <dgm:pt modelId="{442741CA-9A95-46BE-A137-702EA43FF8E8}" type="sibTrans" cxnId="{A06E2170-6D0E-441F-B83B-87D098153383}">
      <dgm:prSet/>
      <dgm:spPr/>
      <dgm:t>
        <a:bodyPr/>
        <a:lstStyle/>
        <a:p>
          <a:endParaRPr lang="en-US"/>
        </a:p>
      </dgm:t>
    </dgm:pt>
    <dgm:pt modelId="{5474B631-16B0-4739-9E82-E819894741BB}" type="pres">
      <dgm:prSet presAssocID="{EA68F201-12E0-4526-89A6-9FCA8B86F24E}" presName="linear" presStyleCnt="0">
        <dgm:presLayoutVars>
          <dgm:animLvl val="lvl"/>
          <dgm:resizeHandles val="exact"/>
        </dgm:presLayoutVars>
      </dgm:prSet>
      <dgm:spPr/>
    </dgm:pt>
    <dgm:pt modelId="{7930A59A-0483-411D-A017-1109C1701DCD}" type="pres">
      <dgm:prSet presAssocID="{21FDC536-EB14-45A0-9DF6-19D2D7D36A8E}" presName="parentText" presStyleLbl="node1" presStyleIdx="0" presStyleCnt="2" custScaleY="124485" custLinFactY="1729" custLinFactNeighborX="409" custLinFactNeighborY="100000">
        <dgm:presLayoutVars>
          <dgm:chMax val="0"/>
          <dgm:bulletEnabled val="1"/>
        </dgm:presLayoutVars>
      </dgm:prSet>
      <dgm:spPr/>
    </dgm:pt>
    <dgm:pt modelId="{D6280986-0971-4CD4-8A81-9002665B785D}" type="pres">
      <dgm:prSet presAssocID="{DE32E63B-3A4E-49B7-8BD2-4BCCB3FB39C8}" presName="spacer" presStyleCnt="0"/>
      <dgm:spPr/>
    </dgm:pt>
    <dgm:pt modelId="{358577DB-FC40-41CC-B19D-EF80BD136C11}" type="pres">
      <dgm:prSet presAssocID="{A393FD14-B294-49B2-8B4C-3E6985EE69BB}" presName="parentText" presStyleLbl="node1" presStyleIdx="1" presStyleCnt="2" custLinFactNeighborX="-409" custLinFactNeighborY="-80074">
        <dgm:presLayoutVars>
          <dgm:chMax val="0"/>
          <dgm:bulletEnabled val="1"/>
        </dgm:presLayoutVars>
      </dgm:prSet>
      <dgm:spPr/>
    </dgm:pt>
  </dgm:ptLst>
  <dgm:cxnLst>
    <dgm:cxn modelId="{E235A808-E843-42D6-85AC-3668B0AA0A2A}" type="presOf" srcId="{EA68F201-12E0-4526-89A6-9FCA8B86F24E}" destId="{5474B631-16B0-4739-9E82-E819894741BB}" srcOrd="0" destOrd="0" presId="urn:microsoft.com/office/officeart/2005/8/layout/vList2"/>
    <dgm:cxn modelId="{C2F74516-7319-41ED-97EB-69A8357340F0}" type="presOf" srcId="{21FDC536-EB14-45A0-9DF6-19D2D7D36A8E}" destId="{7930A59A-0483-411D-A017-1109C1701DCD}" srcOrd="0" destOrd="0" presId="urn:microsoft.com/office/officeart/2005/8/layout/vList2"/>
    <dgm:cxn modelId="{A06E2170-6D0E-441F-B83B-87D098153383}" srcId="{EA68F201-12E0-4526-89A6-9FCA8B86F24E}" destId="{A393FD14-B294-49B2-8B4C-3E6985EE69BB}" srcOrd="1" destOrd="0" parTransId="{17829BFC-9F63-44FA-9F96-715A66483E8C}" sibTransId="{442741CA-9A95-46BE-A137-702EA43FF8E8}"/>
    <dgm:cxn modelId="{EB1F0154-6D36-4E65-9D68-FC74A545C7D5}" srcId="{EA68F201-12E0-4526-89A6-9FCA8B86F24E}" destId="{21FDC536-EB14-45A0-9DF6-19D2D7D36A8E}" srcOrd="0" destOrd="0" parTransId="{810E1938-BE18-4CFF-9140-BB3C5B47F349}" sibTransId="{DE32E63B-3A4E-49B7-8BD2-4BCCB3FB39C8}"/>
    <dgm:cxn modelId="{B5208B9A-503A-4147-8D83-49D3533A1D29}" type="presOf" srcId="{A393FD14-B294-49B2-8B4C-3E6985EE69BB}" destId="{358577DB-FC40-41CC-B19D-EF80BD136C11}" srcOrd="0" destOrd="0" presId="urn:microsoft.com/office/officeart/2005/8/layout/vList2"/>
    <dgm:cxn modelId="{7F861906-0C1F-426B-8CCC-45FBB4331E54}" type="presParOf" srcId="{5474B631-16B0-4739-9E82-E819894741BB}" destId="{7930A59A-0483-411D-A017-1109C1701DCD}" srcOrd="0" destOrd="0" presId="urn:microsoft.com/office/officeart/2005/8/layout/vList2"/>
    <dgm:cxn modelId="{0B1A2AD3-748E-4844-BFC0-03B2E82DCC03}" type="presParOf" srcId="{5474B631-16B0-4739-9E82-E819894741BB}" destId="{D6280986-0971-4CD4-8A81-9002665B785D}" srcOrd="1" destOrd="0" presId="urn:microsoft.com/office/officeart/2005/8/layout/vList2"/>
    <dgm:cxn modelId="{7D354A94-4D47-49DA-9E11-01FCB7A7470A}" type="presParOf" srcId="{5474B631-16B0-4739-9E82-E819894741BB}" destId="{358577DB-FC40-41CC-B19D-EF80BD136C1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655473-B762-41D2-B9AF-3E5BF3509514}">
      <dsp:nvSpPr>
        <dsp:cNvPr id="0" name=""/>
        <dsp:cNvSpPr/>
      </dsp:nvSpPr>
      <dsp:spPr>
        <a:xfrm>
          <a:off x="29755" y="44511"/>
          <a:ext cx="4016349" cy="2550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FAEB07-0C4B-4470-B6F7-94708D22826C}">
      <dsp:nvSpPr>
        <dsp:cNvPr id="0" name=""/>
        <dsp:cNvSpPr/>
      </dsp:nvSpPr>
      <dsp:spPr>
        <a:xfrm>
          <a:off x="476016" y="468459"/>
          <a:ext cx="4016349" cy="25503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Does the investor stand to earn more Airbnb revenue in the United states or Europe?</a:t>
          </a:r>
        </a:p>
      </dsp:txBody>
      <dsp:txXfrm>
        <a:off x="550714" y="543157"/>
        <a:ext cx="3866953" cy="2400986"/>
      </dsp:txXfrm>
    </dsp:sp>
    <dsp:sp modelId="{ECD3D7FC-DF52-4DA9-A543-CA2E0B657EEC}">
      <dsp:nvSpPr>
        <dsp:cNvPr id="0" name=""/>
        <dsp:cNvSpPr/>
      </dsp:nvSpPr>
      <dsp:spPr>
        <a:xfrm>
          <a:off x="4914483" y="197797"/>
          <a:ext cx="4159492" cy="25076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756EFB-17DF-4128-AAE0-35A56B120496}">
      <dsp:nvSpPr>
        <dsp:cNvPr id="0" name=""/>
        <dsp:cNvSpPr/>
      </dsp:nvSpPr>
      <dsp:spPr>
        <a:xfrm>
          <a:off x="5360744" y="621745"/>
          <a:ext cx="4159492" cy="2507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Once a region is chosen, which features increase revenue the most? </a:t>
          </a:r>
        </a:p>
      </dsp:txBody>
      <dsp:txXfrm>
        <a:off x="5434191" y="695192"/>
        <a:ext cx="4012598" cy="2360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7C2D23-0694-45EE-BC3A-24C48AB76FBA}">
      <dsp:nvSpPr>
        <dsp:cNvPr id="0" name=""/>
        <dsp:cNvSpPr/>
      </dsp:nvSpPr>
      <dsp:spPr>
        <a:xfrm>
          <a:off x="714011" y="0"/>
          <a:ext cx="8092134" cy="345061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00388-2A2C-4BF3-BD10-0F63A7110CF1}">
      <dsp:nvSpPr>
        <dsp:cNvPr id="0" name=""/>
        <dsp:cNvSpPr/>
      </dsp:nvSpPr>
      <dsp:spPr>
        <a:xfrm>
          <a:off x="4183" y="1035183"/>
          <a:ext cx="1829190" cy="1380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Gather current Airbnb data from nine cities across the United States and 9 cities in Europe</a:t>
          </a:r>
        </a:p>
      </dsp:txBody>
      <dsp:txXfrm>
        <a:off x="71561" y="1102561"/>
        <a:ext cx="1694434" cy="1245489"/>
      </dsp:txXfrm>
    </dsp:sp>
    <dsp:sp modelId="{164FBA66-4E46-4D53-AB01-C84A86954C92}">
      <dsp:nvSpPr>
        <dsp:cNvPr id="0" name=""/>
        <dsp:cNvSpPr/>
      </dsp:nvSpPr>
      <dsp:spPr>
        <a:xfrm>
          <a:off x="1924833" y="1035183"/>
          <a:ext cx="1829190" cy="1380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Clean and prepare the data for investigation</a:t>
          </a:r>
        </a:p>
      </dsp:txBody>
      <dsp:txXfrm>
        <a:off x="1992211" y="1102561"/>
        <a:ext cx="1694434" cy="1245489"/>
      </dsp:txXfrm>
    </dsp:sp>
    <dsp:sp modelId="{C03F6707-B128-4A7A-B500-49DA543FAB26}">
      <dsp:nvSpPr>
        <dsp:cNvPr id="0" name=""/>
        <dsp:cNvSpPr/>
      </dsp:nvSpPr>
      <dsp:spPr>
        <a:xfrm>
          <a:off x="3845483" y="1035183"/>
          <a:ext cx="1829190" cy="1380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Scale down the ‘price’ feature since it has a much larger variance than the other features</a:t>
          </a:r>
        </a:p>
      </dsp:txBody>
      <dsp:txXfrm>
        <a:off x="3912861" y="1102561"/>
        <a:ext cx="1694434" cy="1245489"/>
      </dsp:txXfrm>
    </dsp:sp>
    <dsp:sp modelId="{45D62922-1649-4872-A9DC-A2BF9F851A95}">
      <dsp:nvSpPr>
        <dsp:cNvPr id="0" name=""/>
        <dsp:cNvSpPr/>
      </dsp:nvSpPr>
      <dsp:spPr>
        <a:xfrm>
          <a:off x="5766133" y="1035183"/>
          <a:ext cx="1829190" cy="1380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 charts and other visuals to understand the patterns</a:t>
          </a:r>
        </a:p>
      </dsp:txBody>
      <dsp:txXfrm>
        <a:off x="5833511" y="1102561"/>
        <a:ext cx="1694434" cy="1245489"/>
      </dsp:txXfrm>
    </dsp:sp>
    <dsp:sp modelId="{78FCAEB2-9575-4CBE-8723-1080EACE9616}">
      <dsp:nvSpPr>
        <dsp:cNvPr id="0" name=""/>
        <dsp:cNvSpPr/>
      </dsp:nvSpPr>
      <dsp:spPr>
        <a:xfrm>
          <a:off x="7686783" y="1035183"/>
          <a:ext cx="1829190" cy="13802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Draw conclusions on revenue and key features</a:t>
          </a:r>
        </a:p>
      </dsp:txBody>
      <dsp:txXfrm>
        <a:off x="7754161" y="1102561"/>
        <a:ext cx="1694434" cy="12454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B95E9-CC82-4C9A-BAB5-18390FEF3BBD}">
      <dsp:nvSpPr>
        <dsp:cNvPr id="0" name=""/>
        <dsp:cNvSpPr/>
      </dsp:nvSpPr>
      <dsp:spPr>
        <a:xfrm>
          <a:off x="0" y="61297"/>
          <a:ext cx="9520157" cy="92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/>
            <a:t>These features were used in the investigation</a:t>
          </a:r>
          <a:endParaRPr lang="en-US" sz="3600" kern="1200"/>
        </a:p>
      </dsp:txBody>
      <dsp:txXfrm>
        <a:off x="45235" y="106532"/>
        <a:ext cx="9429687" cy="83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219B8-1C3A-4177-A118-E5832C88EE1C}">
      <dsp:nvSpPr>
        <dsp:cNvPr id="0" name=""/>
        <dsp:cNvSpPr/>
      </dsp:nvSpPr>
      <dsp:spPr>
        <a:xfrm>
          <a:off x="0" y="595394"/>
          <a:ext cx="2137648" cy="213764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9F083-6CBE-4EDE-AAAB-5EA96815BF43}">
      <dsp:nvSpPr>
        <dsp:cNvPr id="0" name=""/>
        <dsp:cNvSpPr/>
      </dsp:nvSpPr>
      <dsp:spPr>
        <a:xfrm>
          <a:off x="1068824" y="595394"/>
          <a:ext cx="2493923" cy="213764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Linear Regression</a:t>
          </a:r>
        </a:p>
      </dsp:txBody>
      <dsp:txXfrm>
        <a:off x="1068824" y="595394"/>
        <a:ext cx="2493923" cy="342023"/>
      </dsp:txXfrm>
    </dsp:sp>
    <dsp:sp modelId="{631CDC9E-DDDC-4852-A8D4-B0BC3021DFDC}">
      <dsp:nvSpPr>
        <dsp:cNvPr id="0" name=""/>
        <dsp:cNvSpPr/>
      </dsp:nvSpPr>
      <dsp:spPr>
        <a:xfrm>
          <a:off x="224453" y="937418"/>
          <a:ext cx="1688742" cy="168874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F59FE-CC3B-449F-A840-599B902BDA14}">
      <dsp:nvSpPr>
        <dsp:cNvPr id="0" name=""/>
        <dsp:cNvSpPr/>
      </dsp:nvSpPr>
      <dsp:spPr>
        <a:xfrm>
          <a:off x="1068824" y="937418"/>
          <a:ext cx="2493923" cy="16887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Lasso Regression</a:t>
          </a:r>
        </a:p>
      </dsp:txBody>
      <dsp:txXfrm>
        <a:off x="1068824" y="937418"/>
        <a:ext cx="2493923" cy="342023"/>
      </dsp:txXfrm>
    </dsp:sp>
    <dsp:sp modelId="{CA3E65D0-B059-45E3-82EE-5B41A12518B0}">
      <dsp:nvSpPr>
        <dsp:cNvPr id="0" name=""/>
        <dsp:cNvSpPr/>
      </dsp:nvSpPr>
      <dsp:spPr>
        <a:xfrm>
          <a:off x="448906" y="1279442"/>
          <a:ext cx="1239836" cy="123983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22EC6-4CE3-41A5-BCED-6EEFDC06EE24}">
      <dsp:nvSpPr>
        <dsp:cNvPr id="0" name=""/>
        <dsp:cNvSpPr/>
      </dsp:nvSpPr>
      <dsp:spPr>
        <a:xfrm>
          <a:off x="1068824" y="1279442"/>
          <a:ext cx="2493923" cy="12398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Polynomial Regression</a:t>
          </a:r>
        </a:p>
      </dsp:txBody>
      <dsp:txXfrm>
        <a:off x="1068824" y="1279442"/>
        <a:ext cx="2493923" cy="342023"/>
      </dsp:txXfrm>
    </dsp:sp>
    <dsp:sp modelId="{D5FFE5D1-9E0C-4BCA-B46D-B75B4139E5D8}">
      <dsp:nvSpPr>
        <dsp:cNvPr id="0" name=""/>
        <dsp:cNvSpPr/>
      </dsp:nvSpPr>
      <dsp:spPr>
        <a:xfrm>
          <a:off x="673359" y="1621466"/>
          <a:ext cx="790930" cy="79093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87463-3C3F-40FA-B21E-0D3B4E4E87BE}">
      <dsp:nvSpPr>
        <dsp:cNvPr id="0" name=""/>
        <dsp:cNvSpPr/>
      </dsp:nvSpPr>
      <dsp:spPr>
        <a:xfrm>
          <a:off x="1068824" y="1621466"/>
          <a:ext cx="2493923" cy="7909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Gradient Boost Regression</a:t>
          </a:r>
        </a:p>
      </dsp:txBody>
      <dsp:txXfrm>
        <a:off x="1068824" y="1621466"/>
        <a:ext cx="2493923" cy="342023"/>
      </dsp:txXfrm>
    </dsp:sp>
    <dsp:sp modelId="{71A6A9E2-DF8C-48A6-AC61-7F19DE62B317}">
      <dsp:nvSpPr>
        <dsp:cNvPr id="0" name=""/>
        <dsp:cNvSpPr/>
      </dsp:nvSpPr>
      <dsp:spPr>
        <a:xfrm>
          <a:off x="897812" y="1963489"/>
          <a:ext cx="342023" cy="3420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FA1D9-F781-41B2-9852-F3BD18B8987C}">
      <dsp:nvSpPr>
        <dsp:cNvPr id="0" name=""/>
        <dsp:cNvSpPr/>
      </dsp:nvSpPr>
      <dsp:spPr>
        <a:xfrm>
          <a:off x="1068824" y="1963489"/>
          <a:ext cx="2493923" cy="3420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Random Forest Regression</a:t>
          </a:r>
        </a:p>
      </dsp:txBody>
      <dsp:txXfrm>
        <a:off x="1068824" y="1963489"/>
        <a:ext cx="2493923" cy="3420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3C24F-FFD8-4D29-9799-DAE25D0A9F53}">
      <dsp:nvSpPr>
        <dsp:cNvPr id="0" name=""/>
        <dsp:cNvSpPr/>
      </dsp:nvSpPr>
      <dsp:spPr>
        <a:xfrm>
          <a:off x="0" y="320"/>
          <a:ext cx="2055371" cy="317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Hyperparameters</a:t>
          </a:r>
          <a:r>
            <a:rPr lang="en-US" sz="1100" kern="1200" dirty="0"/>
            <a:t>:</a:t>
          </a:r>
        </a:p>
      </dsp:txBody>
      <dsp:txXfrm>
        <a:off x="15494" y="15814"/>
        <a:ext cx="2024383" cy="286407"/>
      </dsp:txXfrm>
    </dsp:sp>
    <dsp:sp modelId="{49F08BE1-B739-4B01-AF99-211FDB381C4C}">
      <dsp:nvSpPr>
        <dsp:cNvPr id="0" name=""/>
        <dsp:cNvSpPr/>
      </dsp:nvSpPr>
      <dsp:spPr>
        <a:xfrm>
          <a:off x="0" y="328614"/>
          <a:ext cx="2055371" cy="3173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None</a:t>
          </a:r>
        </a:p>
      </dsp:txBody>
      <dsp:txXfrm>
        <a:off x="15494" y="344108"/>
        <a:ext cx="2024383" cy="2864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0A59A-0483-411D-A017-1109C1701DCD}">
      <dsp:nvSpPr>
        <dsp:cNvPr id="0" name=""/>
        <dsp:cNvSpPr/>
      </dsp:nvSpPr>
      <dsp:spPr>
        <a:xfrm>
          <a:off x="0" y="65512"/>
          <a:ext cx="2013358" cy="544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Hyperparameters:</a:t>
          </a:r>
        </a:p>
      </dsp:txBody>
      <dsp:txXfrm>
        <a:off x="26591" y="92103"/>
        <a:ext cx="1960176" cy="491539"/>
      </dsp:txXfrm>
    </dsp:sp>
    <dsp:sp modelId="{358577DB-FC40-41CC-B19D-EF80BD136C11}">
      <dsp:nvSpPr>
        <dsp:cNvPr id="0" name=""/>
        <dsp:cNvSpPr/>
      </dsp:nvSpPr>
      <dsp:spPr>
        <a:xfrm>
          <a:off x="0" y="563464"/>
          <a:ext cx="2013358" cy="437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None</a:t>
          </a:r>
        </a:p>
      </dsp:txBody>
      <dsp:txXfrm>
        <a:off x="21361" y="584825"/>
        <a:ext cx="1970636" cy="394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383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105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0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67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5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33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876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746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5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55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EE172-E6CF-4D0B-A31B-0074BAEA0609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E45381B-5626-4B4C-9B0F-01EA011BAF9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24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71546&amp;picture=green-forest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freepngimg.com/png/19640-winner-ribbon-png-picture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handwriting/c/conclusions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anknotes-bills-business-cash-coin-82948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publicdomainpictures.net/view-image.php?image=81895&amp;picture=cash-flow" TargetMode="Externa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ap_of_the_United_States_1823.jpg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hyperlink" Target="https://brewminate.com/regions-of-europe-and-historical-patterns/" TargetMode="Externa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2.jp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pxhere.com/en/photo/1206647" TargetMode="External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stats.libretexts.org/Bookshelves/Applied_Statistics/Book:_Learning_Statistics_with_R_-_A_tutorial_for_Psychology_Students_and_other_Beginners_(Navarro)/15:_Linear_Regression/15.01:_What_Is_a_Linear_Regression_Model?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1BD7E-76FF-0F64-5ACD-AB43CF4F3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 Airbnb or not to 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E6619-F7C5-CDBF-8E88-9784C18F50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Keith Sawyer</a:t>
            </a:r>
          </a:p>
        </p:txBody>
      </p:sp>
    </p:spTree>
    <p:extLst>
      <p:ext uri="{BB962C8B-B14F-4D97-AF65-F5344CB8AC3E}">
        <p14:creationId xmlns:p14="http://schemas.microsoft.com/office/powerpoint/2010/main" val="61873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F645-2D92-78E1-12E5-3CD96145AD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66265" y="646621"/>
            <a:ext cx="4467236" cy="612970"/>
          </a:xfrm>
        </p:spPr>
        <p:txBody>
          <a:bodyPr>
            <a:normAutofit fontScale="90000"/>
          </a:bodyPr>
          <a:lstStyle/>
          <a:p>
            <a:r>
              <a:rPr lang="en-US" dirty="0"/>
              <a:t>Lasso Regression</a:t>
            </a:r>
            <a:br>
              <a:rPr lang="en-US" dirty="0"/>
            </a:br>
            <a:r>
              <a:rPr lang="en-US" dirty="0"/>
              <a:t>Model Summary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D1F759-3265-81DC-C98B-AD83E36F9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84754"/>
              </p:ext>
            </p:extLst>
          </p:nvPr>
        </p:nvGraphicFramePr>
        <p:xfrm>
          <a:off x="219977" y="4006102"/>
          <a:ext cx="6818385" cy="1675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269">
                  <a:extLst>
                    <a:ext uri="{9D8B030D-6E8A-4147-A177-3AD203B41FA5}">
                      <a16:colId xmlns:a16="http://schemas.microsoft.com/office/drawing/2014/main" val="3992742982"/>
                    </a:ext>
                  </a:extLst>
                </a:gridCol>
                <a:gridCol w="2284058">
                  <a:extLst>
                    <a:ext uri="{9D8B030D-6E8A-4147-A177-3AD203B41FA5}">
                      <a16:colId xmlns:a16="http://schemas.microsoft.com/office/drawing/2014/main" val="1848629242"/>
                    </a:ext>
                  </a:extLst>
                </a:gridCol>
                <a:gridCol w="2284058">
                  <a:extLst>
                    <a:ext uri="{9D8B030D-6E8A-4147-A177-3AD203B41FA5}">
                      <a16:colId xmlns:a16="http://schemas.microsoft.com/office/drawing/2014/main" val="1149985378"/>
                    </a:ext>
                  </a:extLst>
                </a:gridCol>
              </a:tblGrid>
              <a:tr h="394878">
                <a:tc>
                  <a:txBody>
                    <a:bodyPr/>
                    <a:lstStyle/>
                    <a:p>
                      <a:r>
                        <a:rPr lang="en-US" dirty="0"/>
                        <a:t>Metrics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States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917396"/>
                  </a:ext>
                </a:extLst>
              </a:tr>
              <a:tr h="394878">
                <a:tc>
                  <a:txBody>
                    <a:bodyPr/>
                    <a:lstStyle/>
                    <a:p>
                      <a:r>
                        <a:rPr lang="en-US" dirty="0"/>
                        <a:t>Negative Mean Absolute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-41.565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579"/>
                  </a:ext>
                </a:extLst>
              </a:tr>
              <a:tr h="394878">
                <a:tc>
                  <a:txBody>
                    <a:bodyPr/>
                    <a:lstStyle/>
                    <a:p>
                      <a:r>
                        <a:rPr lang="en-US" dirty="0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03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D74724-C7C0-156B-82E4-DB559FDA5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08682"/>
              </p:ext>
            </p:extLst>
          </p:nvPr>
        </p:nvGraphicFramePr>
        <p:xfrm>
          <a:off x="219978" y="2799632"/>
          <a:ext cx="6818385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795">
                  <a:extLst>
                    <a:ext uri="{9D8B030D-6E8A-4147-A177-3AD203B41FA5}">
                      <a16:colId xmlns:a16="http://schemas.microsoft.com/office/drawing/2014/main" val="1176972612"/>
                    </a:ext>
                  </a:extLst>
                </a:gridCol>
                <a:gridCol w="2272795">
                  <a:extLst>
                    <a:ext uri="{9D8B030D-6E8A-4147-A177-3AD203B41FA5}">
                      <a16:colId xmlns:a16="http://schemas.microsoft.com/office/drawing/2014/main" val="1996258011"/>
                    </a:ext>
                  </a:extLst>
                </a:gridCol>
                <a:gridCol w="2272795">
                  <a:extLst>
                    <a:ext uri="{9D8B030D-6E8A-4147-A177-3AD203B41FA5}">
                      <a16:colId xmlns:a16="http://schemas.microsoft.com/office/drawing/2014/main" val="1207846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European Dataset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States Dataset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1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56742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AEFACA67-01D4-9626-2B6F-7698FF1A3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t="13537" r="1718" b="8620"/>
          <a:stretch/>
        </p:blipFill>
        <p:spPr bwMode="auto">
          <a:xfrm>
            <a:off x="7356301" y="0"/>
            <a:ext cx="4835699" cy="316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493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F645-2D92-78E1-12E5-3CD96145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br>
              <a:rPr lang="en-US" dirty="0"/>
            </a:br>
            <a:r>
              <a:rPr lang="en-US" dirty="0"/>
              <a:t>Model 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D74724-C7C0-156B-82E4-DB559FDA5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295560"/>
              </p:ext>
            </p:extLst>
          </p:nvPr>
        </p:nvGraphicFramePr>
        <p:xfrm>
          <a:off x="5034135" y="3281695"/>
          <a:ext cx="681838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795">
                  <a:extLst>
                    <a:ext uri="{9D8B030D-6E8A-4147-A177-3AD203B41FA5}">
                      <a16:colId xmlns:a16="http://schemas.microsoft.com/office/drawing/2014/main" val="1176972612"/>
                    </a:ext>
                  </a:extLst>
                </a:gridCol>
                <a:gridCol w="2272795">
                  <a:extLst>
                    <a:ext uri="{9D8B030D-6E8A-4147-A177-3AD203B41FA5}">
                      <a16:colId xmlns:a16="http://schemas.microsoft.com/office/drawing/2014/main" val="1996258011"/>
                    </a:ext>
                  </a:extLst>
                </a:gridCol>
                <a:gridCol w="2272795">
                  <a:extLst>
                    <a:ext uri="{9D8B030D-6E8A-4147-A177-3AD203B41FA5}">
                      <a16:colId xmlns:a16="http://schemas.microsoft.com/office/drawing/2014/main" val="1207846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Degree of Polynomial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European Dataset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States Dataset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1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5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36.616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15844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756428E8-B2B8-BD99-7997-542B13ACC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33" y="73818"/>
            <a:ext cx="5171487" cy="31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0407F09-349D-8360-F256-24CEF9906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897691"/>
              </p:ext>
            </p:extLst>
          </p:nvPr>
        </p:nvGraphicFramePr>
        <p:xfrm>
          <a:off x="1711355" y="3281694"/>
          <a:ext cx="2013358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7256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F645-2D92-78E1-12E5-3CD96145AD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1526" y="0"/>
            <a:ext cx="5367688" cy="1049338"/>
          </a:xfrm>
        </p:spPr>
        <p:txBody>
          <a:bodyPr/>
          <a:lstStyle/>
          <a:p>
            <a:pPr algn="ctr"/>
            <a:r>
              <a:rPr lang="en-US" dirty="0"/>
              <a:t>Gradient Boost Regression </a:t>
            </a:r>
            <a:br>
              <a:rPr lang="en-US" dirty="0"/>
            </a:br>
            <a:r>
              <a:rPr lang="en-US" dirty="0"/>
              <a:t>Model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5C3C6F4-609E-F570-B1F3-5B70F80DE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370282"/>
              </p:ext>
            </p:extLst>
          </p:nvPr>
        </p:nvGraphicFramePr>
        <p:xfrm>
          <a:off x="16778" y="755724"/>
          <a:ext cx="7508147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01">
                  <a:extLst>
                    <a:ext uri="{9D8B030D-6E8A-4147-A177-3AD203B41FA5}">
                      <a16:colId xmlns:a16="http://schemas.microsoft.com/office/drawing/2014/main" val="1084522093"/>
                    </a:ext>
                  </a:extLst>
                </a:gridCol>
                <a:gridCol w="1988191">
                  <a:extLst>
                    <a:ext uri="{9D8B030D-6E8A-4147-A177-3AD203B41FA5}">
                      <a16:colId xmlns:a16="http://schemas.microsoft.com/office/drawing/2014/main" val="1971755787"/>
                    </a:ext>
                  </a:extLst>
                </a:gridCol>
                <a:gridCol w="2407640">
                  <a:extLst>
                    <a:ext uri="{9D8B030D-6E8A-4147-A177-3AD203B41FA5}">
                      <a16:colId xmlns:a16="http://schemas.microsoft.com/office/drawing/2014/main" val="334948443"/>
                    </a:ext>
                  </a:extLst>
                </a:gridCol>
                <a:gridCol w="2122415">
                  <a:extLst>
                    <a:ext uri="{9D8B030D-6E8A-4147-A177-3AD203B41FA5}">
                      <a16:colId xmlns:a16="http://schemas.microsoft.com/office/drawing/2014/main" val="680958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Results for Europe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Results for United States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3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R-squared</a:t>
                      </a:r>
                      <a:r>
                        <a:rPr lang="en-US" dirty="0"/>
                        <a:t> 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 .464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R-squared</a:t>
                      </a:r>
                      <a:r>
                        <a:rPr lang="en-US" dirty="0"/>
                        <a:t> = .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62987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B5B51C9-F85D-1585-9D13-F704A5C92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624642"/>
              </p:ext>
            </p:extLst>
          </p:nvPr>
        </p:nvGraphicFramePr>
        <p:xfrm>
          <a:off x="8389" y="2244335"/>
          <a:ext cx="6196334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734">
                  <a:extLst>
                    <a:ext uri="{9D8B030D-6E8A-4147-A177-3AD203B41FA5}">
                      <a16:colId xmlns:a16="http://schemas.microsoft.com/office/drawing/2014/main" val="1084522093"/>
                    </a:ext>
                  </a:extLst>
                </a:gridCol>
                <a:gridCol w="1870745">
                  <a:extLst>
                    <a:ext uri="{9D8B030D-6E8A-4147-A177-3AD203B41FA5}">
                      <a16:colId xmlns:a16="http://schemas.microsoft.com/office/drawing/2014/main" val="1971755787"/>
                    </a:ext>
                  </a:extLst>
                </a:gridCol>
                <a:gridCol w="3360855">
                  <a:extLst>
                    <a:ext uri="{9D8B030D-6E8A-4147-A177-3AD203B41FA5}">
                      <a16:colId xmlns:a16="http://schemas.microsoft.com/office/drawing/2014/main" val="3349484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 for Europe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43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R-squared = .464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62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Negative R.M.A = </a:t>
                      </a:r>
                      <a:r>
                        <a:rPr lang="en-US" dirty="0"/>
                        <a:t>-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1834.645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308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25007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C24F56A-2BCE-8A4B-0B56-AA7FB1483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79462"/>
              </p:ext>
            </p:extLst>
          </p:nvPr>
        </p:nvGraphicFramePr>
        <p:xfrm>
          <a:off x="6287346" y="2244335"/>
          <a:ext cx="5841868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08">
                  <a:extLst>
                    <a:ext uri="{9D8B030D-6E8A-4147-A177-3AD203B41FA5}">
                      <a16:colId xmlns:a16="http://schemas.microsoft.com/office/drawing/2014/main" val="3429631485"/>
                    </a:ext>
                  </a:extLst>
                </a:gridCol>
                <a:gridCol w="1702965">
                  <a:extLst>
                    <a:ext uri="{9D8B030D-6E8A-4147-A177-3AD203B41FA5}">
                      <a16:colId xmlns:a16="http://schemas.microsoft.com/office/drawing/2014/main" val="961679357"/>
                    </a:ext>
                  </a:extLst>
                </a:gridCol>
                <a:gridCol w="3204595">
                  <a:extLst>
                    <a:ext uri="{9D8B030D-6E8A-4147-A177-3AD203B41FA5}">
                      <a16:colId xmlns:a16="http://schemas.microsoft.com/office/drawing/2014/main" val="58387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 for Europe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2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R-squared = .5516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Negative R.M.A = </a:t>
                      </a:r>
                      <a:r>
                        <a:rPr lang="en-US" dirty="0"/>
                        <a:t>-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1825.47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484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8728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F2AE34-5600-D3A3-3816-4C654FBE6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634110"/>
              </p:ext>
            </p:extLst>
          </p:nvPr>
        </p:nvGraphicFramePr>
        <p:xfrm>
          <a:off x="16778" y="3863970"/>
          <a:ext cx="6308521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290">
                  <a:extLst>
                    <a:ext uri="{9D8B030D-6E8A-4147-A177-3AD203B41FA5}">
                      <a16:colId xmlns:a16="http://schemas.microsoft.com/office/drawing/2014/main" val="3429631485"/>
                    </a:ext>
                  </a:extLst>
                </a:gridCol>
                <a:gridCol w="1837189">
                  <a:extLst>
                    <a:ext uri="{9D8B030D-6E8A-4147-A177-3AD203B41FA5}">
                      <a16:colId xmlns:a16="http://schemas.microsoft.com/office/drawing/2014/main" val="961679357"/>
                    </a:ext>
                  </a:extLst>
                </a:gridCol>
                <a:gridCol w="3473042">
                  <a:extLst>
                    <a:ext uri="{9D8B030D-6E8A-4147-A177-3AD203B41FA5}">
                      <a16:colId xmlns:a16="http://schemas.microsoft.com/office/drawing/2014/main" val="58387407"/>
                    </a:ext>
                  </a:extLst>
                </a:gridCol>
              </a:tblGrid>
              <a:tr h="277706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 for Europe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2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R-squared = .489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0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Negative R.M.A = </a:t>
                      </a:r>
                      <a:r>
                        <a:rPr lang="en-US" dirty="0"/>
                        <a:t>-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1979.37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48490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5872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8CA3299-2AE9-AF3F-3761-8AD43CF7A79E}"/>
              </a:ext>
            </a:extLst>
          </p:cNvPr>
          <p:cNvSpPr txBox="1"/>
          <p:nvPr/>
        </p:nvSpPr>
        <p:spPr>
          <a:xfrm>
            <a:off x="7382312" y="4118994"/>
            <a:ext cx="46794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***No models were trained on US data</a:t>
            </a:r>
          </a:p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outside of default hyperparameters since</a:t>
            </a:r>
          </a:p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European and US data structures are </a:t>
            </a:r>
          </a:p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Similar and not much was gained through </a:t>
            </a:r>
          </a:p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Setting hyperparameters for the European </a:t>
            </a:r>
          </a:p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Models. ***</a:t>
            </a:r>
          </a:p>
        </p:txBody>
      </p:sp>
    </p:spTree>
    <p:extLst>
      <p:ext uri="{BB962C8B-B14F-4D97-AF65-F5344CB8AC3E}">
        <p14:creationId xmlns:p14="http://schemas.microsoft.com/office/powerpoint/2010/main" val="203080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F645-2D92-78E1-12E5-3CD96145AD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3927" y="1543152"/>
            <a:ext cx="6077954" cy="1049337"/>
          </a:xfrm>
        </p:spPr>
        <p:txBody>
          <a:bodyPr/>
          <a:lstStyle/>
          <a:p>
            <a:r>
              <a:rPr lang="en-US" dirty="0"/>
              <a:t>Random Forest Regression</a:t>
            </a:r>
            <a:br>
              <a:rPr lang="en-US" dirty="0"/>
            </a:br>
            <a:r>
              <a:rPr lang="en-US" dirty="0"/>
              <a:t>Model Summary (Final Results)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D74724-C7C0-156B-82E4-DB559FDA5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885254"/>
              </p:ext>
            </p:extLst>
          </p:nvPr>
        </p:nvGraphicFramePr>
        <p:xfrm>
          <a:off x="219978" y="2799632"/>
          <a:ext cx="681838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795">
                  <a:extLst>
                    <a:ext uri="{9D8B030D-6E8A-4147-A177-3AD203B41FA5}">
                      <a16:colId xmlns:a16="http://schemas.microsoft.com/office/drawing/2014/main" val="1176972612"/>
                    </a:ext>
                  </a:extLst>
                </a:gridCol>
                <a:gridCol w="2272795">
                  <a:extLst>
                    <a:ext uri="{9D8B030D-6E8A-4147-A177-3AD203B41FA5}">
                      <a16:colId xmlns:a16="http://schemas.microsoft.com/office/drawing/2014/main" val="1996258011"/>
                    </a:ext>
                  </a:extLst>
                </a:gridCol>
                <a:gridCol w="2272795">
                  <a:extLst>
                    <a:ext uri="{9D8B030D-6E8A-4147-A177-3AD203B41FA5}">
                      <a16:colId xmlns:a16="http://schemas.microsoft.com/office/drawing/2014/main" val="1207846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European Dataset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States Dataset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21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 =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R-Squared = 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R-Squared = .8952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5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2908"/>
                  </a:ext>
                </a:extLst>
              </a:tr>
            </a:tbl>
          </a:graphicData>
        </a:graphic>
      </p:graphicFrame>
      <p:pic>
        <p:nvPicPr>
          <p:cNvPr id="8" name="Picture 7" descr="A forest with many trees&#10;&#10;Description automatically generated">
            <a:extLst>
              <a:ext uri="{FF2B5EF4-FFF2-40B4-BE49-F238E27FC236}">
                <a16:creationId xmlns:a16="http://schemas.microsoft.com/office/drawing/2014/main" id="{82D6629A-A3EB-616D-8F07-7E5CD2901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1881" y="1258155"/>
            <a:ext cx="4624431" cy="3082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37AAD8-6FCD-3BF8-B156-B31A6E29FB82}"/>
              </a:ext>
            </a:extLst>
          </p:cNvPr>
          <p:cNvSpPr txBox="1"/>
          <p:nvPr/>
        </p:nvSpPr>
        <p:spPr>
          <a:xfrm>
            <a:off x="1979803" y="385894"/>
            <a:ext cx="5771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Ah, but the forest……….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F2906-1A21-7BCF-940E-06B6039E1CB5}"/>
              </a:ext>
            </a:extLst>
          </p:cNvPr>
          <p:cNvSpPr txBox="1"/>
          <p:nvPr/>
        </p:nvSpPr>
        <p:spPr>
          <a:xfrm>
            <a:off x="1921079" y="5201174"/>
            <a:ext cx="8497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These were the best results after training 22 models, where the Max depth ranged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from 2 to 23.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29A1E-3484-EA77-AEF0-013564AE8CC9}"/>
              </a:ext>
            </a:extLst>
          </p:cNvPr>
          <p:cNvSpPr txBox="1"/>
          <p:nvPr/>
        </p:nvSpPr>
        <p:spPr>
          <a:xfrm>
            <a:off x="1353927" y="533967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****</a:t>
            </a:r>
          </a:p>
        </p:txBody>
      </p:sp>
      <p:pic>
        <p:nvPicPr>
          <p:cNvPr id="14" name="Picture 13" descr="A blue ribbon with yellow text&#10;&#10;Description automatically generated">
            <a:extLst>
              <a:ext uri="{FF2B5EF4-FFF2-40B4-BE49-F238E27FC236}">
                <a16:creationId xmlns:a16="http://schemas.microsoft.com/office/drawing/2014/main" id="{537BB052-327E-B395-9D08-77906444B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31077" y="100216"/>
            <a:ext cx="2246381" cy="39563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00581C-41C5-5AAF-B520-11A61DA7BA7E}"/>
              </a:ext>
            </a:extLst>
          </p:cNvPr>
          <p:cNvSpPr txBox="1"/>
          <p:nvPr/>
        </p:nvSpPr>
        <p:spPr>
          <a:xfrm>
            <a:off x="8731077" y="4056528"/>
            <a:ext cx="224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freepngimg.com/png/19640-winner-ribbon-png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2EEE6-BF84-37E3-6DD4-A4559E717910}"/>
              </a:ext>
            </a:extLst>
          </p:cNvPr>
          <p:cNvSpPr txBox="1"/>
          <p:nvPr/>
        </p:nvSpPr>
        <p:spPr>
          <a:xfrm>
            <a:off x="10308074" y="533967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3568957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and writing a word on a white board&#10;&#10;Description automatically generated">
            <a:extLst>
              <a:ext uri="{FF2B5EF4-FFF2-40B4-BE49-F238E27FC236}">
                <a16:creationId xmlns:a16="http://schemas.microsoft.com/office/drawing/2014/main" id="{D8CCFAAB-4925-80B0-7E3E-B76AB45B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3151" y="178504"/>
            <a:ext cx="10287000" cy="5986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C040C-42AD-3DE7-CE4E-458BB5CC9C22}"/>
              </a:ext>
            </a:extLst>
          </p:cNvPr>
          <p:cNvSpPr txBox="1"/>
          <p:nvPr/>
        </p:nvSpPr>
        <p:spPr>
          <a:xfrm>
            <a:off x="848805" y="9893431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thebluediamondgallery.com/handwriting/c/conclusion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42750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B2A555E-ED14-1E74-16EC-D88A7C23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1" y="494996"/>
            <a:ext cx="5413524" cy="406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E9829A-B32B-5241-0DD5-08B76B33DD73}"/>
              </a:ext>
            </a:extLst>
          </p:cNvPr>
          <p:cNvSpPr txBox="1"/>
          <p:nvPr/>
        </p:nvSpPr>
        <p:spPr>
          <a:xfrm>
            <a:off x="774635" y="6256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of correlation of European Features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D6F340-399F-FE51-7A43-5096DBB5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4996"/>
            <a:ext cx="5808758" cy="436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A4F776-5DF1-8222-464C-FEB61C570734}"/>
              </a:ext>
            </a:extLst>
          </p:cNvPr>
          <p:cNvSpPr txBox="1"/>
          <p:nvPr/>
        </p:nvSpPr>
        <p:spPr>
          <a:xfrm>
            <a:off x="7305342" y="52422"/>
            <a:ext cx="4112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of correlation of US Features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55EA7-E856-2B9B-B5DB-86DB10894B2B}"/>
              </a:ext>
            </a:extLst>
          </p:cNvPr>
          <p:cNvSpPr txBox="1"/>
          <p:nvPr/>
        </p:nvSpPr>
        <p:spPr>
          <a:xfrm>
            <a:off x="4827534" y="4559596"/>
            <a:ext cx="514916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Price has a stronger correlation to accommodations,</a:t>
            </a:r>
          </a:p>
          <a:p>
            <a:r>
              <a:rPr lang="en-US" sz="14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bathrooms, bedrooms and beds in Europe than the US</a:t>
            </a:r>
            <a:r>
              <a:rPr lang="en-US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US" b="1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‘entire home’ feature is more important in relation to</a:t>
            </a:r>
          </a:p>
          <a:p>
            <a:r>
              <a:rPr lang="en-US" sz="14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accommodations,  bathrooms, bedrooms and beds </a:t>
            </a:r>
          </a:p>
          <a:p>
            <a:r>
              <a:rPr lang="en-US" sz="1400" b="1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in the US than in Europe.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165B2-A22D-AFF1-00DC-732A4DB5E19F}"/>
              </a:ext>
            </a:extLst>
          </p:cNvPr>
          <p:cNvSpPr txBox="1"/>
          <p:nvPr/>
        </p:nvSpPr>
        <p:spPr>
          <a:xfrm>
            <a:off x="459062" y="4803709"/>
            <a:ext cx="3344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heat maps show that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Europe and the US are similar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 structure and correlation, </a:t>
            </a: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BUT…………..</a:t>
            </a:r>
          </a:p>
        </p:txBody>
      </p:sp>
    </p:spTree>
    <p:extLst>
      <p:ext uri="{BB962C8B-B14F-4D97-AF65-F5344CB8AC3E}">
        <p14:creationId xmlns:p14="http://schemas.microsoft.com/office/powerpoint/2010/main" val="21325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7232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7232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7E5A823-6960-DC1B-1BE9-14D6FB53A96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" y="169683"/>
            <a:ext cx="3999362" cy="25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404FFAE-E00F-CC0B-7DA0-8CFCB0708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" y="3308808"/>
            <a:ext cx="3714160" cy="231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FBC0D-22ED-B9BA-9A95-417830E17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75" y="3308807"/>
            <a:ext cx="3480552" cy="2312001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FF630F5-641E-D782-C721-E1612C0B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075" y="169683"/>
            <a:ext cx="3480552" cy="25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F0E0D8-0D97-44DC-A79A-10A5461D26BA}"/>
              </a:ext>
            </a:extLst>
          </p:cNvPr>
          <p:cNvSpPr txBox="1"/>
          <p:nvPr/>
        </p:nvSpPr>
        <p:spPr>
          <a:xfrm>
            <a:off x="7957593" y="2063375"/>
            <a:ext cx="37689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Price is not overly dependent</a:t>
            </a:r>
          </a:p>
          <a:p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On location (latitude and longitude)</a:t>
            </a:r>
          </a:p>
          <a:p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US has prices mostly centered in the range</a:t>
            </a:r>
          </a:p>
          <a:p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Between $0 and $20,000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Europe has a common range of prices between </a:t>
            </a:r>
          </a:p>
          <a:p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$0 and $70,000</a:t>
            </a:r>
          </a:p>
          <a:p>
            <a:endParaRPr lang="en-US" sz="1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Individual properties tend to accommodate </a:t>
            </a:r>
          </a:p>
          <a:p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     more guests in the US than in Europe</a:t>
            </a:r>
          </a:p>
        </p:txBody>
      </p:sp>
    </p:spTree>
    <p:extLst>
      <p:ext uri="{BB962C8B-B14F-4D97-AF65-F5344CB8AC3E}">
        <p14:creationId xmlns:p14="http://schemas.microsoft.com/office/powerpoint/2010/main" val="421055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B111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4B111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23A7-9F25-6E80-84AB-467CF31F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23" y="135216"/>
            <a:ext cx="9520158" cy="1049235"/>
          </a:xfrm>
        </p:spPr>
        <p:txBody>
          <a:bodyPr>
            <a:normAutofit/>
          </a:bodyPr>
          <a:lstStyle/>
          <a:p>
            <a:pPr algn="ctr"/>
            <a:r>
              <a:rPr lang="en-US" sz="6000" b="1" u="sng" dirty="0">
                <a:solidFill>
                  <a:schemeClr val="accent4">
                    <a:lumMod val="75000"/>
                  </a:schemeClr>
                </a:solidFill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8FF51-9B7A-E695-4B49-56C212EC3895}"/>
              </a:ext>
            </a:extLst>
          </p:cNvPr>
          <p:cNvSpPr txBox="1"/>
          <p:nvPr/>
        </p:nvSpPr>
        <p:spPr>
          <a:xfrm>
            <a:off x="3439487" y="3988584"/>
            <a:ext cx="83022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Invest in Airbnb in Europe as they appear to yield a higher revenue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Focus more on renting out the entire rental unit as it is the most </a:t>
            </a:r>
          </a:p>
          <a:p>
            <a:r>
              <a:rPr lang="en-US" b="1" dirty="0">
                <a:solidFill>
                  <a:srgbClr val="00B050"/>
                </a:solidFill>
              </a:rPr>
              <a:t>     positively correlated to price.</a:t>
            </a:r>
          </a:p>
          <a:p>
            <a:endParaRPr lang="en-US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Put more capital into properties that accommodate between 2 and 7 people</a:t>
            </a:r>
          </a:p>
          <a:p>
            <a:endParaRPr lang="en-US" dirty="0"/>
          </a:p>
        </p:txBody>
      </p:sp>
      <p:pic>
        <p:nvPicPr>
          <p:cNvPr id="5" name="Picture 4" descr="A stack of coins on top of a pile of money&#10;&#10;Description automatically generated">
            <a:extLst>
              <a:ext uri="{FF2B5EF4-FFF2-40B4-BE49-F238E27FC236}">
                <a16:creationId xmlns:a16="http://schemas.microsoft.com/office/drawing/2014/main" id="{2736AF30-A2E6-80E6-7FF3-FEAECC745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2920816"/>
            <a:ext cx="3439486" cy="2292991"/>
          </a:xfrm>
          <a:prstGeom prst="rect">
            <a:avLst/>
          </a:prstGeom>
        </p:spPr>
      </p:pic>
      <p:pic>
        <p:nvPicPr>
          <p:cNvPr id="7" name="Picture 6" descr="A close-up of a dollar sign&#10;&#10;Description automatically generated">
            <a:extLst>
              <a:ext uri="{FF2B5EF4-FFF2-40B4-BE49-F238E27FC236}">
                <a16:creationId xmlns:a16="http://schemas.microsoft.com/office/drawing/2014/main" id="{54892CF3-A4BD-4C45-3C58-FDD4DC364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75762" y="1106654"/>
            <a:ext cx="4353506" cy="28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0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A61D38-2C06-A7FD-9930-B9B186F2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What Is The Problem</a:t>
            </a:r>
          </a:p>
        </p:txBody>
      </p:sp>
      <p:pic>
        <p:nvPicPr>
          <p:cNvPr id="6" name="Picture 5" descr="Person relaxing in deck chair">
            <a:extLst>
              <a:ext uri="{FF2B5EF4-FFF2-40B4-BE49-F238E27FC236}">
                <a16:creationId xmlns:a16="http://schemas.microsoft.com/office/drawing/2014/main" id="{2F2EF741-8CA4-FA40-0F20-DD5DBA07D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9" y="2060932"/>
            <a:ext cx="3638647" cy="2424817"/>
          </a:xfrm>
          <a:prstGeom prst="rect">
            <a:avLst/>
          </a:prstGeom>
        </p:spPr>
      </p:pic>
      <p:pic>
        <p:nvPicPr>
          <p:cNvPr id="8" name="Picture 7" descr="Rome skyline">
            <a:extLst>
              <a:ext uri="{FF2B5EF4-FFF2-40B4-BE49-F238E27FC236}">
                <a16:creationId xmlns:a16="http://schemas.microsoft.com/office/drawing/2014/main" id="{3444DD06-4D20-040B-2BE3-D6575F344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24" y="2060932"/>
            <a:ext cx="3638647" cy="2424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FA7C0E-B49C-6011-5C75-0AA823281578}"/>
              </a:ext>
            </a:extLst>
          </p:cNvPr>
          <p:cNvSpPr txBox="1"/>
          <p:nvPr/>
        </p:nvSpPr>
        <p:spPr>
          <a:xfrm>
            <a:off x="1534696" y="4865615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I Invest in</a:t>
            </a:r>
          </a:p>
          <a:p>
            <a:r>
              <a:rPr lang="en-US" dirty="0"/>
              <a:t>Airbnb in the USA?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93F6AE-2F2A-960F-9DF2-ADFC8984A9A3}"/>
              </a:ext>
            </a:extLst>
          </p:cNvPr>
          <p:cNvSpPr txBox="1"/>
          <p:nvPr/>
        </p:nvSpPr>
        <p:spPr>
          <a:xfrm>
            <a:off x="8609278" y="4865615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Should I invest in</a:t>
            </a:r>
          </a:p>
          <a:p>
            <a:r>
              <a:rPr lang="en-US" dirty="0"/>
              <a:t>Airbnb in Europe?</a:t>
            </a:r>
          </a:p>
        </p:txBody>
      </p:sp>
      <p:pic>
        <p:nvPicPr>
          <p:cNvPr id="12" name="Picture 11" descr="Business woman hand on head">
            <a:extLst>
              <a:ext uri="{FF2B5EF4-FFF2-40B4-BE49-F238E27FC236}">
                <a16:creationId xmlns:a16="http://schemas.microsoft.com/office/drawing/2014/main" id="{27536E6E-22F3-7B3E-83FC-91DE0F56D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92" y="3289747"/>
            <a:ext cx="1316346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BB86F5-2F32-1293-5454-01ADA00AA3EC}"/>
              </a:ext>
            </a:extLst>
          </p:cNvPr>
          <p:cNvSpPr txBox="1"/>
          <p:nvPr/>
        </p:nvSpPr>
        <p:spPr>
          <a:xfrm>
            <a:off x="5332989" y="2458750"/>
            <a:ext cx="457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359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le of American dollar banknotes">
            <a:extLst>
              <a:ext uri="{FF2B5EF4-FFF2-40B4-BE49-F238E27FC236}">
                <a16:creationId xmlns:a16="http://schemas.microsoft.com/office/drawing/2014/main" id="{4C1F1922-11F8-2805-66E7-665E6971C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807" y="3148552"/>
            <a:ext cx="3412880" cy="2559377"/>
          </a:xfrm>
          <a:prstGeom prst="rect">
            <a:avLst/>
          </a:prstGeom>
        </p:spPr>
      </p:pic>
      <p:pic>
        <p:nvPicPr>
          <p:cNvPr id="10" name="Picture 9" descr="Businessperson on a computer">
            <a:extLst>
              <a:ext uri="{FF2B5EF4-FFF2-40B4-BE49-F238E27FC236}">
                <a16:creationId xmlns:a16="http://schemas.microsoft.com/office/drawing/2014/main" id="{894CEB27-3558-179A-3B51-8D03C2201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7" y="2234152"/>
            <a:ext cx="6325386" cy="3558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141EE3-B880-2FFD-0B5B-3B2F4429DAB8}"/>
              </a:ext>
            </a:extLst>
          </p:cNvPr>
          <p:cNvSpPr txBox="1"/>
          <p:nvPr/>
        </p:nvSpPr>
        <p:spPr>
          <a:xfrm>
            <a:off x="3139126" y="474442"/>
            <a:ext cx="6404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today’s world economy the investor has many investment </a:t>
            </a:r>
          </a:p>
          <a:p>
            <a:r>
              <a:rPr lang="en-US" dirty="0"/>
              <a:t>Opportunities.  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1B292-5A97-DBDA-319B-3C9020A512A8}"/>
              </a:ext>
            </a:extLst>
          </p:cNvPr>
          <p:cNvSpPr txBox="1"/>
          <p:nvPr/>
        </p:nvSpPr>
        <p:spPr>
          <a:xfrm>
            <a:off x="3246539" y="1397772"/>
            <a:ext cx="698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international travel being at all-time highs, Airbnb properties</a:t>
            </a:r>
          </a:p>
          <a:p>
            <a:r>
              <a:rPr lang="en-US" dirty="0"/>
              <a:t>have become a major avenue of investment.</a:t>
            </a:r>
          </a:p>
        </p:txBody>
      </p:sp>
    </p:spTree>
    <p:extLst>
      <p:ext uri="{BB962C8B-B14F-4D97-AF65-F5344CB8AC3E}">
        <p14:creationId xmlns:p14="http://schemas.microsoft.com/office/powerpoint/2010/main" val="308912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A236C-9AF8-44DD-DB0F-FBCE8D8B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This brings up </a:t>
            </a:r>
            <a:r>
              <a:rPr lang="en-US" sz="5400" dirty="0"/>
              <a:t>two</a:t>
            </a:r>
            <a:r>
              <a:rPr lang="en-US" dirty="0"/>
              <a:t> questions: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1FA7F0-6BF5-25AA-1660-C9E2314D10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718599"/>
              </p:ext>
            </p:extLst>
          </p:nvPr>
        </p:nvGraphicFramePr>
        <p:xfrm>
          <a:off x="1534617" y="2160185"/>
          <a:ext cx="9520237" cy="3129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641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tball team playing on pitch">
            <a:extLst>
              <a:ext uri="{FF2B5EF4-FFF2-40B4-BE49-F238E27FC236}">
                <a16:creationId xmlns:a16="http://schemas.microsoft.com/office/drawing/2014/main" id="{675E060A-41EA-226A-00F6-942588F41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51" y="3143434"/>
            <a:ext cx="10567447" cy="3462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D2A68-7226-3113-B314-96E48212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dirty="0"/>
              <a:t>Let’s take steps to tackle this problem!!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AE7B185-C9B9-746D-9787-2B7786DED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499937"/>
              </p:ext>
            </p:extLst>
          </p:nvPr>
        </p:nvGraphicFramePr>
        <p:xfrm>
          <a:off x="1534696" y="2015732"/>
          <a:ext cx="9520158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824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1B7F8B-B050-F518-97D0-78884772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811" y="108838"/>
            <a:ext cx="6468568" cy="1059305"/>
          </a:xfrm>
        </p:spPr>
        <p:txBody>
          <a:bodyPr/>
          <a:lstStyle/>
          <a:p>
            <a:pPr algn="ctr"/>
            <a:r>
              <a:rPr lang="en-US" dirty="0"/>
              <a:t>Time To Pick Cities!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1023D6-37ED-4B15-C9E1-D0786EEACD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11937"/>
            <a:ext cx="4519194" cy="3119023"/>
          </a:xfrm>
        </p:spPr>
      </p:pic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6BF8E7F6-1672-8DB8-326F-8362F49178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390021" y="108838"/>
            <a:ext cx="3801979" cy="3022122"/>
          </a:xfr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C5ED16B-C286-0BE3-BEBC-694309423FBE}"/>
              </a:ext>
            </a:extLst>
          </p:cNvPr>
          <p:cNvSpPr txBox="1"/>
          <p:nvPr/>
        </p:nvSpPr>
        <p:spPr>
          <a:xfrm>
            <a:off x="348861" y="4002833"/>
            <a:ext cx="11990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Asheville</a:t>
            </a:r>
          </a:p>
          <a:p>
            <a:r>
              <a:rPr lang="en-US" dirty="0"/>
              <a:t>Austin</a:t>
            </a:r>
          </a:p>
          <a:p>
            <a:r>
              <a:rPr lang="en-US" dirty="0"/>
              <a:t>Boston</a:t>
            </a:r>
          </a:p>
          <a:p>
            <a:r>
              <a:rPr lang="en-US" dirty="0"/>
              <a:t>Chicago</a:t>
            </a:r>
          </a:p>
          <a:p>
            <a:r>
              <a:rPr lang="en-US" dirty="0"/>
              <a:t>Las Vegas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AEA27D-7B51-6990-1D5E-15B30664A29F}"/>
              </a:ext>
            </a:extLst>
          </p:cNvPr>
          <p:cNvSpPr txBox="1"/>
          <p:nvPr/>
        </p:nvSpPr>
        <p:spPr>
          <a:xfrm>
            <a:off x="2983080" y="4114800"/>
            <a:ext cx="1711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Dallas</a:t>
            </a:r>
          </a:p>
          <a:p>
            <a:r>
              <a:rPr lang="en-US" dirty="0"/>
              <a:t>Los Angeles</a:t>
            </a:r>
          </a:p>
          <a:p>
            <a:r>
              <a:rPr lang="en-US" dirty="0"/>
              <a:t>Denver</a:t>
            </a:r>
          </a:p>
          <a:p>
            <a:r>
              <a:rPr lang="en-US" dirty="0"/>
              <a:t>New York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C519FC-5069-1E64-0DF2-5153349F3F38}"/>
              </a:ext>
            </a:extLst>
          </p:cNvPr>
          <p:cNvSpPr txBox="1"/>
          <p:nvPr/>
        </p:nvSpPr>
        <p:spPr>
          <a:xfrm>
            <a:off x="8153281" y="4002833"/>
            <a:ext cx="14830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Amsterdam</a:t>
            </a:r>
          </a:p>
          <a:p>
            <a:r>
              <a:rPr lang="en-US" dirty="0"/>
              <a:t>Barcelona</a:t>
            </a:r>
          </a:p>
          <a:p>
            <a:r>
              <a:rPr lang="en-US" dirty="0"/>
              <a:t>Berlin</a:t>
            </a:r>
          </a:p>
          <a:p>
            <a:r>
              <a:rPr lang="en-US" dirty="0"/>
              <a:t>Brussels</a:t>
            </a:r>
          </a:p>
          <a:p>
            <a:r>
              <a:rPr lang="en-US" dirty="0"/>
              <a:t>Copenhagen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88FB2-7E8D-E446-7FCF-C9945B839D3E}"/>
              </a:ext>
            </a:extLst>
          </p:cNvPr>
          <p:cNvSpPr txBox="1"/>
          <p:nvPr/>
        </p:nvSpPr>
        <p:spPr>
          <a:xfrm>
            <a:off x="10844763" y="4114800"/>
            <a:ext cx="998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London</a:t>
            </a:r>
          </a:p>
          <a:p>
            <a:r>
              <a:rPr lang="en-US" dirty="0"/>
              <a:t>Athens</a:t>
            </a:r>
          </a:p>
          <a:p>
            <a:r>
              <a:rPr lang="en-US" dirty="0"/>
              <a:t>Paris</a:t>
            </a:r>
          </a:p>
          <a:p>
            <a:r>
              <a:rPr lang="en-US" dirty="0"/>
              <a:t>Rome</a:t>
            </a:r>
          </a:p>
        </p:txBody>
      </p:sp>
      <p:pic>
        <p:nvPicPr>
          <p:cNvPr id="45" name="Picture 44" descr="Open kitchen and living room interior design">
            <a:extLst>
              <a:ext uri="{FF2B5EF4-FFF2-40B4-BE49-F238E27FC236}">
                <a16:creationId xmlns:a16="http://schemas.microsoft.com/office/drawing/2014/main" id="{F6FBB191-46F3-DDAC-F61B-63BF7CAD0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126" y="3429000"/>
            <a:ext cx="3333362" cy="222224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12A94D2-0F63-017E-183B-84FF931D484B}"/>
              </a:ext>
            </a:extLst>
          </p:cNvPr>
          <p:cNvSpPr txBox="1"/>
          <p:nvPr/>
        </p:nvSpPr>
        <p:spPr>
          <a:xfrm>
            <a:off x="1493240" y="3615655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the US: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7A71A2-51E9-002E-DE96-340CC562EFB1}"/>
              </a:ext>
            </a:extLst>
          </p:cNvPr>
          <p:cNvSpPr txBox="1"/>
          <p:nvPr/>
        </p:nvSpPr>
        <p:spPr>
          <a:xfrm>
            <a:off x="9363943" y="361565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 Europe:</a:t>
            </a:r>
          </a:p>
        </p:txBody>
      </p:sp>
    </p:spTree>
    <p:extLst>
      <p:ext uri="{BB962C8B-B14F-4D97-AF65-F5344CB8AC3E}">
        <p14:creationId xmlns:p14="http://schemas.microsoft.com/office/powerpoint/2010/main" val="32547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85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85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85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85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85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85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ACC85"/>
                                      </p:to>
                                    </p:animClr>
                                    <p:animClr clrSpc="rgb" dir="cw">
                                      <p:cBhvr>
                                        <p:cTn id="4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ACC85"/>
                                      </p:to>
                                    </p:animClr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2435191-48D6-775C-F4BB-39B8B7D4918C}"/>
              </a:ext>
            </a:extLst>
          </p:cNvPr>
          <p:cNvGraphicFramePr/>
          <p:nvPr/>
        </p:nvGraphicFramePr>
        <p:xfrm>
          <a:off x="1534696" y="804519"/>
          <a:ext cx="9520158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1ADB765-2CB7-3A08-DABB-7D30F1A801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101770"/>
              </p:ext>
            </p:extLst>
          </p:nvPr>
        </p:nvGraphicFramePr>
        <p:xfrm>
          <a:off x="1632857" y="2004060"/>
          <a:ext cx="9505972" cy="4013167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3159478">
                  <a:extLst>
                    <a:ext uri="{9D8B030D-6E8A-4147-A177-3AD203B41FA5}">
                      <a16:colId xmlns:a16="http://schemas.microsoft.com/office/drawing/2014/main" val="280477513"/>
                    </a:ext>
                  </a:extLst>
                </a:gridCol>
                <a:gridCol w="3173247">
                  <a:extLst>
                    <a:ext uri="{9D8B030D-6E8A-4147-A177-3AD203B41FA5}">
                      <a16:colId xmlns:a16="http://schemas.microsoft.com/office/drawing/2014/main" val="3645770422"/>
                    </a:ext>
                  </a:extLst>
                </a:gridCol>
                <a:gridCol w="3173247">
                  <a:extLst>
                    <a:ext uri="{9D8B030D-6E8A-4147-A177-3AD203B41FA5}">
                      <a16:colId xmlns:a16="http://schemas.microsoft.com/office/drawing/2014/main" val="2290334417"/>
                    </a:ext>
                  </a:extLst>
                </a:gridCol>
              </a:tblGrid>
              <a:tr h="486243">
                <a:tc>
                  <a:txBody>
                    <a:bodyPr/>
                    <a:lstStyle/>
                    <a:p>
                      <a:r>
                        <a:rPr lang="en-US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Private Room in Rental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Room In Boutique Hotel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001674"/>
                  </a:ext>
                </a:extLst>
              </a:tr>
              <a:tr h="361981">
                <a:tc>
                  <a:txBody>
                    <a:bodyPr/>
                    <a:lstStyle/>
                    <a:p>
                      <a:r>
                        <a:rPr lang="en-US" dirty="0"/>
                        <a:t>Longitude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Condo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Townhouse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967262"/>
                  </a:ext>
                </a:extLst>
              </a:tr>
              <a:tr h="361981">
                <a:tc>
                  <a:txBody>
                    <a:bodyPr/>
                    <a:lstStyle/>
                    <a:p>
                      <a:r>
                        <a:rPr lang="en-US" dirty="0"/>
                        <a:t>Accommodates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 Room In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 Room in Townhouse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897172"/>
                  </a:ext>
                </a:extLst>
              </a:tr>
              <a:tr h="361981">
                <a:tc>
                  <a:txBody>
                    <a:bodyPr/>
                    <a:lstStyle/>
                    <a:p>
                      <a:r>
                        <a:rPr lang="en-US" dirty="0"/>
                        <a:t>Bathrooms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Vacation 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6728087"/>
                  </a:ext>
                </a:extLst>
              </a:tr>
              <a:tr h="361981">
                <a:tc>
                  <a:txBody>
                    <a:bodyPr/>
                    <a:lstStyle/>
                    <a:p>
                      <a:r>
                        <a:rPr lang="en-US" dirty="0"/>
                        <a:t>Bedrooms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 Room in Condo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Shared Room In Rental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0847"/>
                  </a:ext>
                </a:extLst>
              </a:tr>
              <a:tr h="417964">
                <a:tc>
                  <a:txBody>
                    <a:bodyPr/>
                    <a:lstStyle/>
                    <a:p>
                      <a:r>
                        <a:rPr lang="en-US" dirty="0"/>
                        <a:t>Beds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Serviced Apartment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47353"/>
                  </a:ext>
                </a:extLst>
              </a:tr>
              <a:tr h="436309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 Room in Bed and Breakfast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Hotel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699842"/>
                  </a:ext>
                </a:extLst>
              </a:tr>
              <a:tr h="361981">
                <a:tc>
                  <a:txBody>
                    <a:bodyPr/>
                    <a:lstStyle/>
                    <a:p>
                      <a:r>
                        <a:rPr lang="en-US" dirty="0"/>
                        <a:t>Entire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Loft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Shared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681910"/>
                  </a:ext>
                </a:extLst>
              </a:tr>
              <a:tr h="3619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Entire Rental unit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Room In Hotel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Entire Home/Apartment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9555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66B46E6-1DF6-68E0-F20B-120814FB72B3}"/>
              </a:ext>
            </a:extLst>
          </p:cNvPr>
          <p:cNvSpPr txBox="1"/>
          <p:nvPr/>
        </p:nvSpPr>
        <p:spPr>
          <a:xfrm>
            <a:off x="9899779" y="6167534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Kaggle</a:t>
            </a:r>
          </a:p>
        </p:txBody>
      </p:sp>
    </p:spTree>
    <p:extLst>
      <p:ext uri="{BB962C8B-B14F-4D97-AF65-F5344CB8AC3E}">
        <p14:creationId xmlns:p14="http://schemas.microsoft.com/office/powerpoint/2010/main" val="418928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A3FC-97CD-3585-ED6B-8CDD9C08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Heavy Lifting with Machine Learning Models</a:t>
            </a:r>
          </a:p>
        </p:txBody>
      </p:sp>
      <p:pic>
        <p:nvPicPr>
          <p:cNvPr id="5" name="Content Placeholder 4" descr="Silhouette of a construction site">
            <a:extLst>
              <a:ext uri="{FF2B5EF4-FFF2-40B4-BE49-F238E27FC236}">
                <a16:creationId xmlns:a16="http://schemas.microsoft.com/office/drawing/2014/main" id="{7DE7D376-9C2D-091C-70ED-1C10361028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558" y="1995622"/>
            <a:ext cx="3632244" cy="2420905"/>
          </a:xfrm>
        </p:spPr>
      </p:pic>
      <p:pic>
        <p:nvPicPr>
          <p:cNvPr id="7" name="Picture 6" descr="A yellow construction vehicle with a large bucket&#10;&#10;Description automatically generated">
            <a:extLst>
              <a:ext uri="{FF2B5EF4-FFF2-40B4-BE49-F238E27FC236}">
                <a16:creationId xmlns:a16="http://schemas.microsoft.com/office/drawing/2014/main" id="{6475F434-163B-24B4-71B2-FD50485B8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5198" y="1935486"/>
            <a:ext cx="4319575" cy="4117995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606EB2F-9263-2129-5891-157E220FF5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256339"/>
              </p:ext>
            </p:extLst>
          </p:nvPr>
        </p:nvGraphicFramePr>
        <p:xfrm>
          <a:off x="4658291" y="1801329"/>
          <a:ext cx="3562748" cy="3328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C4D63EE-B8F6-3B1B-A3A1-4D679BBD45D6}"/>
              </a:ext>
            </a:extLst>
          </p:cNvPr>
          <p:cNvSpPr txBox="1"/>
          <p:nvPr/>
        </p:nvSpPr>
        <p:spPr>
          <a:xfrm>
            <a:off x="5343648" y="4993877"/>
            <a:ext cx="60484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Let’s find the model that is best </a:t>
            </a:r>
          </a:p>
          <a:p>
            <a:r>
              <a:rPr lang="en-US" sz="3200" b="1" i="1" dirty="0">
                <a:solidFill>
                  <a:srgbClr val="FF0000"/>
                </a:solidFill>
              </a:rPr>
              <a:t>suited for the data sets</a:t>
            </a:r>
          </a:p>
        </p:txBody>
      </p:sp>
    </p:spTree>
    <p:extLst>
      <p:ext uri="{BB962C8B-B14F-4D97-AF65-F5344CB8AC3E}">
        <p14:creationId xmlns:p14="http://schemas.microsoft.com/office/powerpoint/2010/main" val="171484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F645-2D92-78E1-12E5-3CD96145A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530" y="125011"/>
            <a:ext cx="9520158" cy="1049235"/>
          </a:xfrm>
        </p:spPr>
        <p:txBody>
          <a:bodyPr/>
          <a:lstStyle/>
          <a:p>
            <a:r>
              <a:rPr lang="en-US" dirty="0"/>
              <a:t>Linear Regression</a:t>
            </a:r>
            <a:br>
              <a:rPr lang="en-US" dirty="0"/>
            </a:br>
            <a:r>
              <a:rPr lang="en-US" dirty="0"/>
              <a:t>Model Summary</a:t>
            </a:r>
          </a:p>
        </p:txBody>
      </p:sp>
      <p:pic>
        <p:nvPicPr>
          <p:cNvPr id="5" name="Content Placeholder 4" descr="A line graph with dots and numbers&#10;&#10;Description automatically generated">
            <a:extLst>
              <a:ext uri="{FF2B5EF4-FFF2-40B4-BE49-F238E27FC236}">
                <a16:creationId xmlns:a16="http://schemas.microsoft.com/office/drawing/2014/main" id="{4C0509EB-3F10-D3F0-EC9B-BF2CB33E7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760" t="6327" r="856" b="5985"/>
          <a:stretch/>
        </p:blipFill>
        <p:spPr>
          <a:xfrm>
            <a:off x="7415869" y="209724"/>
            <a:ext cx="4470090" cy="2524049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3D1F759-3265-81DC-C98B-AD83E36F9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63046"/>
              </p:ext>
            </p:extLst>
          </p:nvPr>
        </p:nvGraphicFramePr>
        <p:xfrm>
          <a:off x="4689369" y="3429000"/>
          <a:ext cx="7196590" cy="1429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252">
                  <a:extLst>
                    <a:ext uri="{9D8B030D-6E8A-4147-A177-3AD203B41FA5}">
                      <a16:colId xmlns:a16="http://schemas.microsoft.com/office/drawing/2014/main" val="3992742982"/>
                    </a:ext>
                  </a:extLst>
                </a:gridCol>
                <a:gridCol w="1818005">
                  <a:extLst>
                    <a:ext uri="{9D8B030D-6E8A-4147-A177-3AD203B41FA5}">
                      <a16:colId xmlns:a16="http://schemas.microsoft.com/office/drawing/2014/main" val="184862924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49985378"/>
                    </a:ext>
                  </a:extLst>
                </a:gridCol>
              </a:tblGrid>
              <a:tr h="394878">
                <a:tc>
                  <a:txBody>
                    <a:bodyPr/>
                    <a:lstStyle/>
                    <a:p>
                      <a:r>
                        <a:rPr lang="en-US" dirty="0"/>
                        <a:t>Metrics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Europe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United States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917396"/>
                  </a:ext>
                </a:extLst>
              </a:tr>
              <a:tr h="394878">
                <a:tc>
                  <a:txBody>
                    <a:bodyPr/>
                    <a:lstStyle/>
                    <a:p>
                      <a:r>
                        <a:rPr lang="en-US" dirty="0"/>
                        <a:t>Negative Mean Absolute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-41.565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000579"/>
                  </a:ext>
                </a:extLst>
              </a:tr>
              <a:tr h="394878">
                <a:tc>
                  <a:txBody>
                    <a:bodyPr/>
                    <a:lstStyle/>
                    <a:p>
                      <a:r>
                        <a:rPr lang="en-US" dirty="0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036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D1C9F63-D873-0B12-2D38-C74A894A68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845341"/>
              </p:ext>
            </p:extLst>
          </p:nvPr>
        </p:nvGraphicFramePr>
        <p:xfrm>
          <a:off x="1350628" y="3429000"/>
          <a:ext cx="2055371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547326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2142</TotalTime>
  <Words>828</Words>
  <Application>Microsoft Office PowerPoint</Application>
  <PresentationFormat>Widescreen</PresentationFormat>
  <Paragraphs>205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Palatino Linotype</vt:lpstr>
      <vt:lpstr>Gallery</vt:lpstr>
      <vt:lpstr>To Airbnb or not to Airbnb</vt:lpstr>
      <vt:lpstr>What Is The Problem</vt:lpstr>
      <vt:lpstr>PowerPoint Presentation</vt:lpstr>
      <vt:lpstr>This brings up two questions:</vt:lpstr>
      <vt:lpstr>Let’s take steps to tackle this problem!!</vt:lpstr>
      <vt:lpstr>Time To Pick Cities!</vt:lpstr>
      <vt:lpstr>PowerPoint Presentation</vt:lpstr>
      <vt:lpstr>Doing Heavy Lifting with Machine Learning Models</vt:lpstr>
      <vt:lpstr>Linear Regression Model Summary</vt:lpstr>
      <vt:lpstr>Lasso Regression Model Summary</vt:lpstr>
      <vt:lpstr>Polynomial Regression Model Summary</vt:lpstr>
      <vt:lpstr>Gradient Boost Regression  Model Summary</vt:lpstr>
      <vt:lpstr>Random Forest Regression Model Summary (Final Results)</vt:lpstr>
      <vt:lpstr>PowerPoint Presentation</vt:lpstr>
      <vt:lpstr>PowerPoint Presentation</vt:lpstr>
      <vt:lpstr>PowerPoint Presentation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Sawyer</dc:creator>
  <cp:lastModifiedBy>Keith Sawyer</cp:lastModifiedBy>
  <cp:revision>4</cp:revision>
  <dcterms:created xsi:type="dcterms:W3CDTF">2023-12-21T03:18:48Z</dcterms:created>
  <dcterms:modified xsi:type="dcterms:W3CDTF">2023-12-22T15:01:16Z</dcterms:modified>
</cp:coreProperties>
</file>